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wmv" ContentType="video/x-ms-wm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 id="2147483683" r:id="rId2"/>
  </p:sldMasterIdLst>
  <p:notesMasterIdLst>
    <p:notesMasterId r:id="rId85"/>
  </p:notesMasterIdLst>
  <p:sldIdLst>
    <p:sldId id="261" r:id="rId3"/>
    <p:sldId id="348" r:id="rId4"/>
    <p:sldId id="349" r:id="rId5"/>
    <p:sldId id="351" r:id="rId6"/>
    <p:sldId id="350" r:id="rId7"/>
    <p:sldId id="352" r:id="rId8"/>
    <p:sldId id="353" r:id="rId9"/>
    <p:sldId id="354" r:id="rId10"/>
    <p:sldId id="355" r:id="rId11"/>
    <p:sldId id="356" r:id="rId12"/>
    <p:sldId id="357" r:id="rId13"/>
    <p:sldId id="358" r:id="rId14"/>
    <p:sldId id="359" r:id="rId15"/>
    <p:sldId id="360" r:id="rId16"/>
    <p:sldId id="361" r:id="rId17"/>
    <p:sldId id="379" r:id="rId18"/>
    <p:sldId id="369" r:id="rId19"/>
    <p:sldId id="370" r:id="rId20"/>
    <p:sldId id="371" r:id="rId21"/>
    <p:sldId id="372" r:id="rId22"/>
    <p:sldId id="373" r:id="rId23"/>
    <p:sldId id="378" r:id="rId24"/>
    <p:sldId id="376" r:id="rId25"/>
    <p:sldId id="377" r:id="rId26"/>
    <p:sldId id="362" r:id="rId27"/>
    <p:sldId id="363" r:id="rId28"/>
    <p:sldId id="364" r:id="rId29"/>
    <p:sldId id="366" r:id="rId30"/>
    <p:sldId id="374" r:id="rId31"/>
    <p:sldId id="367" r:id="rId32"/>
    <p:sldId id="375" r:id="rId33"/>
    <p:sldId id="368" r:id="rId34"/>
    <p:sldId id="384" r:id="rId35"/>
    <p:sldId id="382" r:id="rId36"/>
    <p:sldId id="383" r:id="rId37"/>
    <p:sldId id="385" r:id="rId38"/>
    <p:sldId id="287" r:id="rId39"/>
    <p:sldId id="289" r:id="rId40"/>
    <p:sldId id="290" r:id="rId41"/>
    <p:sldId id="291" r:id="rId42"/>
    <p:sldId id="292" r:id="rId43"/>
    <p:sldId id="293" r:id="rId44"/>
    <p:sldId id="294" r:id="rId45"/>
    <p:sldId id="295" r:id="rId46"/>
    <p:sldId id="296" r:id="rId47"/>
    <p:sldId id="386"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7"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111" d="100"/>
          <a:sy n="111" d="100"/>
        </p:scale>
        <p:origin x="28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473796-80B3-40F5-95B4-0B9E4BBC0546}" type="datetimeFigureOut">
              <a:rPr lang="es-MX" smtClean="0"/>
              <a:t>19/03/2018</a:t>
            </a:fld>
            <a:endParaRPr lang="es-MX"/>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516F6-ECFE-44C1-AD8B-0DDAD2666F40}" type="slidenum">
              <a:rPr lang="es-MX" smtClean="0"/>
              <a:t>‹Nº›</a:t>
            </a:fld>
            <a:endParaRPr lang="es-MX"/>
          </a:p>
        </p:txBody>
      </p:sp>
    </p:spTree>
    <p:extLst>
      <p:ext uri="{BB962C8B-B14F-4D97-AF65-F5344CB8AC3E}">
        <p14:creationId xmlns:p14="http://schemas.microsoft.com/office/powerpoint/2010/main" val="2811347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D823EC71-FF9A-4880-B0CF-F503C7E200AB}" type="slidenum">
              <a:rPr lang="es-MX" smtClean="0"/>
              <a:t>48</a:t>
            </a:fld>
            <a:endParaRPr lang="es-MX"/>
          </a:p>
        </p:txBody>
      </p:sp>
    </p:spTree>
    <p:extLst>
      <p:ext uri="{BB962C8B-B14F-4D97-AF65-F5344CB8AC3E}">
        <p14:creationId xmlns:p14="http://schemas.microsoft.com/office/powerpoint/2010/main" val="3318393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Traditional woodfuels can be both: a useful ecosystem service and a driver of land change.</a:t>
            </a:r>
          </a:p>
          <a:p>
            <a:endParaRPr lang="en-US" dirty="0"/>
          </a:p>
        </p:txBody>
      </p:sp>
      <p:sp>
        <p:nvSpPr>
          <p:cNvPr id="4" name="Marcador de número de diapositiva 3"/>
          <p:cNvSpPr>
            <a:spLocks noGrp="1"/>
          </p:cNvSpPr>
          <p:nvPr>
            <p:ph type="sldNum" sz="quarter" idx="10"/>
          </p:nvPr>
        </p:nvSpPr>
        <p:spPr/>
        <p:txBody>
          <a:bodyPr/>
          <a:lstStyle/>
          <a:p>
            <a:fld id="{D823EC71-FF9A-4880-B0CF-F503C7E200AB}" type="slidenum">
              <a:rPr lang="es-MX" smtClean="0"/>
              <a:t>52</a:t>
            </a:fld>
            <a:endParaRPr lang="es-MX"/>
          </a:p>
        </p:txBody>
      </p:sp>
    </p:spTree>
    <p:extLst>
      <p:ext uri="{BB962C8B-B14F-4D97-AF65-F5344CB8AC3E}">
        <p14:creationId xmlns:p14="http://schemas.microsoft.com/office/powerpoint/2010/main" val="181711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3CB663-71DC-1046-A841-34BA05D074A6}" type="slidenum">
              <a:rPr lang="en-US" smtClean="0"/>
              <a:t>67</a:t>
            </a:fld>
            <a:endParaRPr lang="en-US"/>
          </a:p>
        </p:txBody>
      </p:sp>
    </p:spTree>
    <p:extLst>
      <p:ext uri="{BB962C8B-B14F-4D97-AF65-F5344CB8AC3E}">
        <p14:creationId xmlns:p14="http://schemas.microsoft.com/office/powerpoint/2010/main" val="89209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met with Rebecca</a:t>
            </a:r>
            <a:r>
              <a:rPr lang="en-US" baseline="0" dirty="0"/>
              <a:t> Moore, who leads Google Earth Outreach, and are in talks with them about </a:t>
            </a:r>
            <a:r>
              <a:rPr lang="en-US" baseline="0"/>
              <a:t>utilizing Google-Earth platform </a:t>
            </a:r>
            <a:r>
              <a:rPr lang="en-US" baseline="0" dirty="0"/>
              <a:t>as a basis for the public tool we will develop…</a:t>
            </a:r>
            <a:endParaRPr lang="en-US" dirty="0"/>
          </a:p>
          <a:p>
            <a:endParaRPr lang="en-US" dirty="0"/>
          </a:p>
          <a:p>
            <a:r>
              <a:rPr lang="en-US" dirty="0"/>
              <a:t>http://www.youtube.com/watch?v=OYS3YxQOqDM</a:t>
            </a:r>
          </a:p>
        </p:txBody>
      </p:sp>
      <p:sp>
        <p:nvSpPr>
          <p:cNvPr id="4" name="Slide Number Placeholder 3"/>
          <p:cNvSpPr>
            <a:spLocks noGrp="1"/>
          </p:cNvSpPr>
          <p:nvPr>
            <p:ph type="sldNum" sz="quarter" idx="10"/>
          </p:nvPr>
        </p:nvSpPr>
        <p:spPr/>
        <p:txBody>
          <a:bodyPr/>
          <a:lstStyle/>
          <a:p>
            <a:fld id="{5CA05CE8-9D62-448B-B267-3D2B2CDC3DC6}" type="slidenum">
              <a:rPr lang="en-US" smtClean="0"/>
              <a:pPr/>
              <a:t>68</a:t>
            </a:fld>
            <a:endParaRPr lang="en-US"/>
          </a:p>
        </p:txBody>
      </p:sp>
    </p:spTree>
    <p:extLst>
      <p:ext uri="{BB962C8B-B14F-4D97-AF65-F5344CB8AC3E}">
        <p14:creationId xmlns:p14="http://schemas.microsoft.com/office/powerpoint/2010/main" val="179391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met with Rebecca</a:t>
            </a:r>
            <a:r>
              <a:rPr lang="en-US" baseline="0" dirty="0"/>
              <a:t> Moore, who leads Google Earth Outreach, and are in talks with them about </a:t>
            </a:r>
            <a:r>
              <a:rPr lang="en-US" baseline="0"/>
              <a:t>utilizing Google-Earth platform </a:t>
            </a:r>
            <a:r>
              <a:rPr lang="en-US" baseline="0" dirty="0"/>
              <a:t>as a basis for the public tool we will develop…</a:t>
            </a:r>
            <a:endParaRPr lang="en-US" dirty="0"/>
          </a:p>
          <a:p>
            <a:endParaRPr lang="en-US" dirty="0"/>
          </a:p>
          <a:p>
            <a:r>
              <a:rPr lang="en-US" dirty="0"/>
              <a:t>http://www.youtube.com/watch?v=OYS3YxQOqDM</a:t>
            </a:r>
          </a:p>
        </p:txBody>
      </p:sp>
      <p:sp>
        <p:nvSpPr>
          <p:cNvPr id="4" name="Slide Number Placeholder 3"/>
          <p:cNvSpPr>
            <a:spLocks noGrp="1"/>
          </p:cNvSpPr>
          <p:nvPr>
            <p:ph type="sldNum" sz="quarter" idx="10"/>
          </p:nvPr>
        </p:nvSpPr>
        <p:spPr/>
        <p:txBody>
          <a:bodyPr/>
          <a:lstStyle/>
          <a:p>
            <a:fld id="{5CA05CE8-9D62-448B-B267-3D2B2CDC3DC6}" type="slidenum">
              <a:rPr lang="en-US" smtClean="0"/>
              <a:pPr/>
              <a:t>69</a:t>
            </a:fld>
            <a:endParaRPr lang="en-US"/>
          </a:p>
        </p:txBody>
      </p:sp>
    </p:spTree>
    <p:extLst>
      <p:ext uri="{BB962C8B-B14F-4D97-AF65-F5344CB8AC3E}">
        <p14:creationId xmlns:p14="http://schemas.microsoft.com/office/powerpoint/2010/main" val="2889656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met with Rebecca</a:t>
            </a:r>
            <a:r>
              <a:rPr lang="en-US" baseline="0" dirty="0"/>
              <a:t> Moore, who leads Google Earth Outreach, and are in talks with them about </a:t>
            </a:r>
            <a:r>
              <a:rPr lang="en-US" baseline="0"/>
              <a:t>utilizing Google-Earth platform </a:t>
            </a:r>
            <a:r>
              <a:rPr lang="en-US" baseline="0" dirty="0"/>
              <a:t>as a basis for the public tool we will develop…</a:t>
            </a:r>
            <a:endParaRPr lang="en-US" dirty="0"/>
          </a:p>
          <a:p>
            <a:endParaRPr lang="en-US" dirty="0"/>
          </a:p>
          <a:p>
            <a:r>
              <a:rPr lang="en-US" dirty="0"/>
              <a:t>http://www.youtube.com/watch?v=OYS3YxQOqDM</a:t>
            </a:r>
          </a:p>
        </p:txBody>
      </p:sp>
      <p:sp>
        <p:nvSpPr>
          <p:cNvPr id="4" name="Slide Number Placeholder 3"/>
          <p:cNvSpPr>
            <a:spLocks noGrp="1"/>
          </p:cNvSpPr>
          <p:nvPr>
            <p:ph type="sldNum" sz="quarter" idx="10"/>
          </p:nvPr>
        </p:nvSpPr>
        <p:spPr/>
        <p:txBody>
          <a:bodyPr/>
          <a:lstStyle/>
          <a:p>
            <a:fld id="{5CA05CE8-9D62-448B-B267-3D2B2CDC3DC6}" type="slidenum">
              <a:rPr lang="en-US" smtClean="0"/>
              <a:pPr/>
              <a:t>70</a:t>
            </a:fld>
            <a:endParaRPr lang="en-US"/>
          </a:p>
        </p:txBody>
      </p:sp>
    </p:spTree>
    <p:extLst>
      <p:ext uri="{BB962C8B-B14F-4D97-AF65-F5344CB8AC3E}">
        <p14:creationId xmlns:p14="http://schemas.microsoft.com/office/powerpoint/2010/main" val="3998435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EEF1D32-F81A-1443-B5A8-A23C462CB503}" type="slidenum">
              <a:rPr lang="en-US" smtClean="0"/>
              <a:pPr/>
              <a:t>78</a:t>
            </a:fld>
            <a:endParaRPr lang="en-US"/>
          </a:p>
        </p:txBody>
      </p:sp>
    </p:spTree>
    <p:extLst>
      <p:ext uri="{BB962C8B-B14F-4D97-AF65-F5344CB8AC3E}">
        <p14:creationId xmlns:p14="http://schemas.microsoft.com/office/powerpoint/2010/main" val="2475990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01D961-8B80-4CCC-AC1D-D0098FF0F13B}" type="datetime1">
              <a:rPr lang="en-US" smtClean="0"/>
              <a:t>3/19/2018</a:t>
            </a:fld>
            <a:endParaRPr lang="en-US" dirty="0"/>
          </a:p>
        </p:txBody>
      </p:sp>
      <p:sp>
        <p:nvSpPr>
          <p:cNvPr id="5" name="Footer Placeholder 4"/>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bg2">
              <a:lumMod val="25000"/>
            </a:schemeClr>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651705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8B86037-F83E-4596-A6F2-F0B2479D6F3F}" type="datetime1">
              <a:rPr lang="en-US" smtClean="0"/>
              <a:t>3/19/2018</a:t>
            </a:fld>
            <a:endParaRPr lang="en-US" dirty="0"/>
          </a:p>
        </p:txBody>
      </p:sp>
      <p:sp>
        <p:nvSpPr>
          <p:cNvPr id="5" name="Footer Placeholder 4"/>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80005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EAAA2D1-BAAF-4F60-92C4-5CFF4DBC367A}" type="datetime1">
              <a:rPr lang="en-US" smtClean="0"/>
              <a:t>3/19/2018</a:t>
            </a:fld>
            <a:endParaRPr lang="en-US" dirty="0"/>
          </a:p>
        </p:txBody>
      </p:sp>
      <p:sp>
        <p:nvSpPr>
          <p:cNvPr id="5" name="Footer Placeholder 4"/>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86683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53CB518C-FB23-4AB3-B265-B170A86248D4}" type="datetime1">
              <a:rPr lang="en-US" smtClean="0"/>
              <a:t>3/19/2018</a:t>
            </a:fld>
            <a:endParaRPr lang="en-US" dirty="0"/>
          </a:p>
        </p:txBody>
      </p:sp>
      <p:sp>
        <p:nvSpPr>
          <p:cNvPr id="6" name="Footer Placeholder 5"/>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7099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bg2">
                    <a:lumMod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11BA4097-FA3C-43A0-B265-7CCF1CF1D100}" type="datetime1">
              <a:rPr lang="en-US" smtClean="0"/>
              <a:t>3/19/2018</a:t>
            </a:fld>
            <a:endParaRPr lang="en-US" dirty="0"/>
          </a:p>
        </p:txBody>
      </p:sp>
      <p:sp>
        <p:nvSpPr>
          <p:cNvPr id="6" name="Footer Placeholder 5"/>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9671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bg2">
                    <a:lumMod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A8D281B3-1EB6-4361-8592-E99C2E6B15B6}" type="datetime1">
              <a:rPr lang="en-US" smtClean="0"/>
              <a:t>3/19/2018</a:t>
            </a:fld>
            <a:endParaRPr lang="en-US" dirty="0"/>
          </a:p>
        </p:txBody>
      </p:sp>
      <p:sp>
        <p:nvSpPr>
          <p:cNvPr id="6" name="Footer Placeholder 5"/>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41020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9C2C77-5189-4219-83C8-06356374C2E8}" type="datetime1">
              <a:rPr lang="en-US" smtClean="0"/>
              <a:t>3/19/2018</a:t>
            </a:fld>
            <a:endParaRPr lang="en-US" dirty="0"/>
          </a:p>
        </p:txBody>
      </p:sp>
      <p:sp>
        <p:nvSpPr>
          <p:cNvPr id="5" name="Footer Placeholder 4"/>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27238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838F0A-5063-48D3-A6E3-30AE23B0A38F}" type="datetime1">
              <a:rPr lang="en-US" smtClean="0"/>
              <a:t>3/19/2018</a:t>
            </a:fld>
            <a:endParaRPr lang="en-US" dirty="0"/>
          </a:p>
        </p:txBody>
      </p:sp>
      <p:sp>
        <p:nvSpPr>
          <p:cNvPr id="5" name="Footer Placeholder 4"/>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58824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0BEC179B-A958-8D48-AABF-99373509FE54}" type="slidenum">
              <a:rPr lang="en-US" smtClean="0"/>
              <a:pPr/>
              <a:t>‹Nº›</a:t>
            </a:fld>
            <a:endParaRPr lang="en-US" dirty="0"/>
          </a:p>
        </p:txBody>
      </p:sp>
      <p:sp>
        <p:nvSpPr>
          <p:cNvPr id="4" name="Content Placeholder 2"/>
          <p:cNvSpPr>
            <a:spLocks noGrp="1"/>
          </p:cNvSpPr>
          <p:nvPr>
            <p:ph idx="1"/>
          </p:nvPr>
        </p:nvSpPr>
        <p:spPr>
          <a:xfrm>
            <a:off x="609600" y="1759283"/>
            <a:ext cx="10972800" cy="4445281"/>
          </a:xfrm>
        </p:spPr>
        <p:txBody>
          <a:bodyPr/>
          <a:lstStyle>
            <a:lvl2pPr>
              <a:defRPr>
                <a:solidFill>
                  <a:schemeClr val="tx1">
                    <a:lumMod val="75000"/>
                    <a:lumOff val="2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3"/>
          <p:cNvSpPr>
            <a:spLocks noGrp="1"/>
          </p:cNvSpPr>
          <p:nvPr>
            <p:ph type="ftr" sz="quarter" idx="3"/>
          </p:nvPr>
        </p:nvSpPr>
        <p:spPr>
          <a:xfrm>
            <a:off x="4165600" y="6490301"/>
            <a:ext cx="3860800" cy="365125"/>
          </a:xfrm>
          <a:prstGeom prst="rect">
            <a:avLst/>
          </a:prstGeom>
        </p:spPr>
        <p:txBody>
          <a:bodyPr vert="horz" lIns="91440" tIns="45720" rIns="91440" bIns="45720" rtlCol="0" anchor="ctr"/>
          <a:lstStyle>
            <a:lvl1pPr algn="ctr">
              <a:defRPr sz="1100">
                <a:solidFill>
                  <a:srgbClr val="005374"/>
                </a:solidFill>
                <a:latin typeface="+mn-lt"/>
              </a:defRPr>
            </a:lvl1pPr>
          </a:lstStyle>
          <a:p>
            <a:r>
              <a:rPr lang="en-US"/>
              <a:t>Potencial de la Bioenergía en República Dominicana, Santo Domingo, RD</a:t>
            </a:r>
            <a:endParaRPr lang="en-US" dirty="0"/>
          </a:p>
        </p:txBody>
      </p:sp>
    </p:spTree>
    <p:extLst>
      <p:ext uri="{BB962C8B-B14F-4D97-AF65-F5344CB8AC3E}">
        <p14:creationId xmlns:p14="http://schemas.microsoft.com/office/powerpoint/2010/main" val="3370660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0866B42-0556-4E15-A4DB-E5E3C0289405}" type="datetime1">
              <a:rPr lang="en-US" smtClean="0"/>
              <a:t>3/19/2018</a:t>
            </a:fld>
            <a:endParaRPr lang="en-US" dirty="0"/>
          </a:p>
        </p:txBody>
      </p:sp>
      <p:sp>
        <p:nvSpPr>
          <p:cNvPr id="5" name="Footer Placeholder 4"/>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bg2">
              <a:lumMod val="25000"/>
            </a:schemeClr>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003913815"/>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0866B42-0556-4E15-A4DB-E5E3C0289405}" type="datetime1">
              <a:rPr lang="en-US" smtClean="0"/>
              <a:t>3/19/2018</a:t>
            </a:fld>
            <a:endParaRPr lang="en-US" dirty="0"/>
          </a:p>
        </p:txBody>
      </p:sp>
      <p:sp>
        <p:nvSpPr>
          <p:cNvPr id="5" name="Footer Placeholder 4"/>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82345534"/>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E0B5E-4C97-45D8-9FE1-1B728A989B2E}" type="datetime1">
              <a:rPr lang="en-US" smtClean="0"/>
              <a:t>3/19/2018</a:t>
            </a:fld>
            <a:endParaRPr lang="en-US" dirty="0"/>
          </a:p>
        </p:txBody>
      </p:sp>
      <p:sp>
        <p:nvSpPr>
          <p:cNvPr id="5" name="Footer Placeholder 4"/>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41166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10866B42-0556-4E15-A4DB-E5E3C0289405}" type="datetime1">
              <a:rPr lang="en-US" smtClean="0"/>
              <a:t>3/19/2018</a:t>
            </a:fld>
            <a:endParaRPr lang="en-US" dirty="0"/>
          </a:p>
        </p:txBody>
      </p:sp>
      <p:sp>
        <p:nvSpPr>
          <p:cNvPr id="5" name="Footer Placeholder 4"/>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773941063"/>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0866B42-0556-4E15-A4DB-E5E3C0289405}" type="datetime1">
              <a:rPr lang="en-US" smtClean="0"/>
              <a:t>3/19/2018</a:t>
            </a:fld>
            <a:endParaRPr lang="en-US" dirty="0"/>
          </a:p>
        </p:txBody>
      </p:sp>
      <p:sp>
        <p:nvSpPr>
          <p:cNvPr id="6" name="Footer Placeholder 5"/>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80437252"/>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0866B42-0556-4E15-A4DB-E5E3C0289405}" type="datetime1">
              <a:rPr lang="en-US" smtClean="0"/>
              <a:t>3/19/2018</a:t>
            </a:fld>
            <a:endParaRPr lang="en-US" dirty="0"/>
          </a:p>
        </p:txBody>
      </p:sp>
      <p:sp>
        <p:nvSpPr>
          <p:cNvPr id="8" name="Footer Placeholder 7"/>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40443278"/>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0866B42-0556-4E15-A4DB-E5E3C0289405}" type="datetime1">
              <a:rPr lang="en-US" smtClean="0"/>
              <a:t>3/19/2018</a:t>
            </a:fld>
            <a:endParaRPr lang="en-US" dirty="0"/>
          </a:p>
        </p:txBody>
      </p:sp>
      <p:sp>
        <p:nvSpPr>
          <p:cNvPr id="4" name="Footer Placeholder 3"/>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80062450"/>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866B42-0556-4E15-A4DB-E5E3C0289405}" type="datetime1">
              <a:rPr lang="en-US" smtClean="0"/>
              <a:t>3/19/2018</a:t>
            </a:fld>
            <a:endParaRPr lang="en-US" dirty="0"/>
          </a:p>
        </p:txBody>
      </p:sp>
      <p:sp>
        <p:nvSpPr>
          <p:cNvPr id="3" name="Footer Placeholder 2"/>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09069108"/>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10866B42-0556-4E15-A4DB-E5E3C0289405}" type="datetime1">
              <a:rPr lang="en-US" smtClean="0"/>
              <a:t>3/19/2018</a:t>
            </a:fld>
            <a:endParaRPr lang="en-US" dirty="0"/>
          </a:p>
        </p:txBody>
      </p:sp>
      <p:sp>
        <p:nvSpPr>
          <p:cNvPr id="6" name="Footer Placeholder 5"/>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11342401"/>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10866B42-0556-4E15-A4DB-E5E3C0289405}" type="datetime1">
              <a:rPr lang="en-US" smtClean="0"/>
              <a:t>3/19/2018</a:t>
            </a:fld>
            <a:endParaRPr lang="en-US" dirty="0"/>
          </a:p>
        </p:txBody>
      </p:sp>
      <p:sp>
        <p:nvSpPr>
          <p:cNvPr id="6" name="Footer Placeholder 5"/>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87226375"/>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10866B42-0556-4E15-A4DB-E5E3C0289405}" type="datetime1">
              <a:rPr lang="en-US" smtClean="0"/>
              <a:t>3/19/2018</a:t>
            </a:fld>
            <a:endParaRPr lang="en-US" dirty="0"/>
          </a:p>
        </p:txBody>
      </p:sp>
      <p:sp>
        <p:nvSpPr>
          <p:cNvPr id="5" name="Footer Placeholder 4"/>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36961261"/>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10866B42-0556-4E15-A4DB-E5E3C0289405}" type="datetime1">
              <a:rPr lang="en-US" smtClean="0"/>
              <a:t>3/19/2018</a:t>
            </a:fld>
            <a:endParaRPr lang="en-US" dirty="0"/>
          </a:p>
        </p:txBody>
      </p:sp>
      <p:sp>
        <p:nvSpPr>
          <p:cNvPr id="5" name="Footer Placeholder 4"/>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21698647"/>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los estilos de texto del patrón</a:t>
            </a:r>
          </a:p>
        </p:txBody>
      </p:sp>
      <p:sp>
        <p:nvSpPr>
          <p:cNvPr id="5" name="Date Placeholder 4"/>
          <p:cNvSpPr>
            <a:spLocks noGrp="1"/>
          </p:cNvSpPr>
          <p:nvPr>
            <p:ph type="dt" sz="half" idx="10"/>
          </p:nvPr>
        </p:nvSpPr>
        <p:spPr/>
        <p:txBody>
          <a:bodyPr/>
          <a:lstStyle/>
          <a:p>
            <a:fld id="{10866B42-0556-4E15-A4DB-E5E3C0289405}" type="datetime1">
              <a:rPr lang="en-US" smtClean="0"/>
              <a:t>3/19/2018</a:t>
            </a:fld>
            <a:endParaRPr lang="en-US" dirty="0"/>
          </a:p>
        </p:txBody>
      </p:sp>
      <p:sp>
        <p:nvSpPr>
          <p:cNvPr id="6" name="Footer Placeholder 5"/>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7102257"/>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F95341E-5B07-40FF-A745-0E93206FD9A6}" type="datetime1">
              <a:rPr lang="en-US" smtClean="0"/>
              <a:t>3/19/2018</a:t>
            </a:fld>
            <a:endParaRPr lang="en-US" dirty="0"/>
          </a:p>
        </p:txBody>
      </p:sp>
      <p:sp>
        <p:nvSpPr>
          <p:cNvPr id="5" name="Footer Placeholder 4"/>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24612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bg2">
                    <a:lumMod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los estilos de texto del patrón</a:t>
            </a:r>
          </a:p>
        </p:txBody>
      </p:sp>
      <p:sp>
        <p:nvSpPr>
          <p:cNvPr id="5" name="Date Placeholder 4"/>
          <p:cNvSpPr>
            <a:spLocks noGrp="1"/>
          </p:cNvSpPr>
          <p:nvPr>
            <p:ph type="dt" sz="half" idx="10"/>
          </p:nvPr>
        </p:nvSpPr>
        <p:spPr/>
        <p:txBody>
          <a:bodyPr/>
          <a:lstStyle/>
          <a:p>
            <a:fld id="{10866B42-0556-4E15-A4DB-E5E3C0289405}" type="datetime1">
              <a:rPr lang="en-US" smtClean="0"/>
              <a:t>3/19/2018</a:t>
            </a:fld>
            <a:endParaRPr lang="en-US" dirty="0"/>
          </a:p>
        </p:txBody>
      </p:sp>
      <p:sp>
        <p:nvSpPr>
          <p:cNvPr id="6" name="Footer Placeholder 5"/>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60581576"/>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bg2">
                    <a:lumMod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los estilos de texto del patrón</a:t>
            </a:r>
          </a:p>
        </p:txBody>
      </p:sp>
      <p:sp>
        <p:nvSpPr>
          <p:cNvPr id="5" name="Date Placeholder 4"/>
          <p:cNvSpPr>
            <a:spLocks noGrp="1"/>
          </p:cNvSpPr>
          <p:nvPr>
            <p:ph type="dt" sz="half" idx="10"/>
          </p:nvPr>
        </p:nvSpPr>
        <p:spPr/>
        <p:txBody>
          <a:bodyPr/>
          <a:lstStyle/>
          <a:p>
            <a:fld id="{10866B42-0556-4E15-A4DB-E5E3C0289405}" type="datetime1">
              <a:rPr lang="en-US" smtClean="0"/>
              <a:t>3/19/2018</a:t>
            </a:fld>
            <a:endParaRPr lang="en-US" dirty="0"/>
          </a:p>
        </p:txBody>
      </p:sp>
      <p:sp>
        <p:nvSpPr>
          <p:cNvPr id="6" name="Footer Placeholder 5"/>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07350847"/>
      </p:ext>
    </p:extLst>
  </p:cSld>
  <p:clrMapOvr>
    <a:masterClrMapping/>
  </p:clrMapOvr>
  <p:hf hdr="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0866B42-0556-4E15-A4DB-E5E3C0289405}" type="datetime1">
              <a:rPr lang="en-US" smtClean="0"/>
              <a:t>3/19/2018</a:t>
            </a:fld>
            <a:endParaRPr lang="en-US" dirty="0"/>
          </a:p>
        </p:txBody>
      </p:sp>
      <p:sp>
        <p:nvSpPr>
          <p:cNvPr id="5" name="Footer Placeholder 4"/>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64859150"/>
      </p:ext>
    </p:extLst>
  </p:cSld>
  <p:clrMapOvr>
    <a:masterClrMapping/>
  </p:clrMapOvr>
  <p:hf hdr="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0866B42-0556-4E15-A4DB-E5E3C0289405}" type="datetime1">
              <a:rPr lang="en-US" smtClean="0"/>
              <a:t>3/19/2018</a:t>
            </a:fld>
            <a:endParaRPr lang="en-US" dirty="0"/>
          </a:p>
        </p:txBody>
      </p:sp>
      <p:sp>
        <p:nvSpPr>
          <p:cNvPr id="5" name="Footer Placeholder 4"/>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29875393"/>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0BEC179B-A958-8D48-AABF-99373509FE54}" type="slidenum">
              <a:rPr lang="en-US" smtClean="0"/>
              <a:pPr/>
              <a:t>‹Nº›</a:t>
            </a:fld>
            <a:endParaRPr lang="en-US" dirty="0"/>
          </a:p>
        </p:txBody>
      </p:sp>
      <p:sp>
        <p:nvSpPr>
          <p:cNvPr id="4" name="Content Placeholder 2"/>
          <p:cNvSpPr>
            <a:spLocks noGrp="1"/>
          </p:cNvSpPr>
          <p:nvPr>
            <p:ph idx="1"/>
          </p:nvPr>
        </p:nvSpPr>
        <p:spPr>
          <a:xfrm>
            <a:off x="609600" y="1759283"/>
            <a:ext cx="10972800" cy="4445281"/>
          </a:xfrm>
        </p:spPr>
        <p:txBody>
          <a:bodyPr/>
          <a:lstStyle>
            <a:lvl2pPr>
              <a:defRPr>
                <a:solidFill>
                  <a:schemeClr val="tx1">
                    <a:lumMod val="75000"/>
                    <a:lumOff val="2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3"/>
          <p:cNvSpPr>
            <a:spLocks noGrp="1"/>
          </p:cNvSpPr>
          <p:nvPr>
            <p:ph type="ftr" sz="quarter" idx="3"/>
          </p:nvPr>
        </p:nvSpPr>
        <p:spPr>
          <a:xfrm>
            <a:off x="4165600" y="6490301"/>
            <a:ext cx="3860800" cy="365125"/>
          </a:xfrm>
          <a:prstGeom prst="rect">
            <a:avLst/>
          </a:prstGeom>
        </p:spPr>
        <p:txBody>
          <a:bodyPr vert="horz" lIns="91440" tIns="45720" rIns="91440" bIns="45720" rtlCol="0" anchor="ctr"/>
          <a:lstStyle>
            <a:lvl1pPr algn="ctr">
              <a:defRPr sz="1100">
                <a:solidFill>
                  <a:srgbClr val="005374"/>
                </a:solidFill>
                <a:latin typeface="+mn-lt"/>
              </a:defRPr>
            </a:lvl1pPr>
          </a:lstStyle>
          <a:p>
            <a:r>
              <a:rPr lang="en-US"/>
              <a:t>Potencial de la Bioenergía en República Dominicana, Santo Domingo, RD</a:t>
            </a:r>
            <a:endParaRPr lang="en-US" dirty="0"/>
          </a:p>
        </p:txBody>
      </p:sp>
    </p:spTree>
    <p:extLst>
      <p:ext uri="{BB962C8B-B14F-4D97-AF65-F5344CB8AC3E}">
        <p14:creationId xmlns:p14="http://schemas.microsoft.com/office/powerpoint/2010/main" val="3654946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B81195-F5CE-46A3-B11C-95F65EE1997C}" type="datetime1">
              <a:rPr lang="en-US" smtClean="0"/>
              <a:t>3/19/2018</a:t>
            </a:fld>
            <a:endParaRPr lang="en-US" dirty="0"/>
          </a:p>
        </p:txBody>
      </p:sp>
      <p:sp>
        <p:nvSpPr>
          <p:cNvPr id="6" name="Footer Placeholder 5"/>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70317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6D425C-4001-467F-AD0A-5CF6C2D31D77}" type="datetime1">
              <a:rPr lang="en-US" smtClean="0"/>
              <a:t>3/19/2018</a:t>
            </a:fld>
            <a:endParaRPr lang="en-US" dirty="0"/>
          </a:p>
        </p:txBody>
      </p:sp>
      <p:sp>
        <p:nvSpPr>
          <p:cNvPr id="8" name="Footer Placeholder 7"/>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48768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401A49-DAC0-401F-8F63-A2304E9C218E}" type="datetime1">
              <a:rPr lang="en-US" smtClean="0"/>
              <a:t>3/19/2018</a:t>
            </a:fld>
            <a:endParaRPr lang="en-US" dirty="0"/>
          </a:p>
        </p:txBody>
      </p:sp>
      <p:sp>
        <p:nvSpPr>
          <p:cNvPr id="4" name="Footer Placeholder 3"/>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064917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334331-2D46-4CB6-9BD6-CECF8161AFCA}" type="datetime1">
              <a:rPr lang="en-US" smtClean="0"/>
              <a:t>3/19/2018</a:t>
            </a:fld>
            <a:endParaRPr lang="en-US" dirty="0"/>
          </a:p>
        </p:txBody>
      </p:sp>
      <p:sp>
        <p:nvSpPr>
          <p:cNvPr id="3" name="Footer Placeholder 2"/>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12493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A4F33C6-22E3-49BA-99AE-0E659667FACC}" type="datetime1">
              <a:rPr lang="en-US" smtClean="0"/>
              <a:t>3/19/2018</a:t>
            </a:fld>
            <a:endParaRPr lang="en-US" dirty="0"/>
          </a:p>
        </p:txBody>
      </p:sp>
      <p:sp>
        <p:nvSpPr>
          <p:cNvPr id="6" name="Footer Placeholder 5"/>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41707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DD051AF-98EA-47FB-81E9-0C5E55BFD044}" type="datetime1">
              <a:rPr lang="en-US" smtClean="0"/>
              <a:t>3/19/2018</a:t>
            </a:fld>
            <a:endParaRPr lang="en-US" dirty="0"/>
          </a:p>
        </p:txBody>
      </p:sp>
      <p:sp>
        <p:nvSpPr>
          <p:cNvPr id="6" name="Footer Placeholder 5"/>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03058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0866B42-0556-4E15-A4DB-E5E3C0289405}" type="datetime1">
              <a:rPr lang="en-US" smtClean="0"/>
              <a:t>3/19/2018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s-MX"/>
              <a:t>CURSO-TALLER DE ESPECIALIZACIÓN EN TÉCNICAS DE ANÁLISIS Y MODELADO ESPACIAL PARA LA PLANEACIÓN BIOENERGÉTICA</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3223674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Lst>
  <p:hf hd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25000"/>
          </a:schemeClr>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bg2">
            <a:lumMod val="25000"/>
          </a:schemeClr>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bg2">
            <a:lumMod val="25000"/>
          </a:schemeClr>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bg2">
            <a:lumMod val="25000"/>
          </a:schemeClr>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bg2">
            <a:lumMod val="25000"/>
          </a:schemeClr>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0866B42-0556-4E15-A4DB-E5E3C0289405}" type="datetime1">
              <a:rPr lang="en-US" smtClean="0"/>
              <a:t>3/19/2018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s-MX"/>
              <a:t>CURSO-TALLER DE ESPECIALIZACIÓN EN TÉCNICAS DE ANÁLISIS Y MODELADO ESPACIAL PARA LA PLANEACIÓN BIOENERGÉTICA</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6852898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hf hd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25000"/>
          </a:schemeClr>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bg2">
            <a:lumMod val="25000"/>
          </a:schemeClr>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bg2">
            <a:lumMod val="25000"/>
          </a:schemeClr>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bg2">
            <a:lumMod val="25000"/>
          </a:schemeClr>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bg2">
            <a:lumMod val="25000"/>
          </a:schemeClr>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www.iee.usp.br/" TargetMode="External"/><Relationship Id="rId2" Type="http://schemas.openxmlformats.org/officeDocument/2006/relationships/hyperlink" Target="http://www.iee.usp.br/gbio/"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www.iee.usp.br/gbio/?q=livro/atlas-de-biomassa"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maps.seai.ie/bioenergy/" TargetMode="External"/><Relationship Id="rId2" Type="http://schemas.openxmlformats.org/officeDocument/2006/relationships/hyperlink" Target="https://www.seai.ie/about/"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hyperlink" Target="http://www.aebiom.org/about-bioenergy/maps/" TargetMode="External"/><Relationship Id="rId2" Type="http://schemas.openxmlformats.org/officeDocument/2006/relationships/hyperlink" Target="http://www.aebiom.org/"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hyperlink" Target="http://www.basisbioenergy.eu/basis-gis.html" TargetMode="External"/><Relationship Id="rId2" Type="http://schemas.openxmlformats.org/officeDocument/2006/relationships/hyperlink" Target="http://www.basisbioenergy.eu/"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hyperlink" Target="http://www.globalforestwatch.org/" TargetMode="External"/><Relationship Id="rId2" Type="http://schemas.openxmlformats.org/officeDocument/2006/relationships/hyperlink" Target="http://www.wri.org/"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www.globalforestwatch.org/map/3/15.00/27.00/ALL/grayscale/loss,forestgain,forest2000?tab=analysis-tab&amp;begin=2001-01-01&amp;end=2017-01-01&amp;threshold=30&amp;dont_analyze=tru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dgel.energia.gob.mx/inere/"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sig.se.gob.ar/visor/visorsig.php?t=6"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www.wegp.unam.mx/"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19.xml"/><Relationship Id="rId6" Type="http://schemas.openxmlformats.org/officeDocument/2006/relationships/image" Target="../media/image59.emf"/><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emf"/><Relationship Id="rId1" Type="http://schemas.openxmlformats.org/officeDocument/2006/relationships/slideLayout" Target="../slideLayouts/slideLayout24.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hyperlink" Target="https://irena.masdar.ac.ae/bioenergy/" TargetMode="External"/><Relationship Id="rId2" Type="http://schemas.openxmlformats.org/officeDocument/2006/relationships/hyperlink" Target="http://www.irena.org/"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irena.masdar.ac.ae/gallery/#gallery"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8" Type="http://schemas.openxmlformats.org/officeDocument/2006/relationships/hyperlink" Target="https://play.google.com/store/apps/details?id=unam.lanase" TargetMode="External"/><Relationship Id="rId3" Type="http://schemas.openxmlformats.org/officeDocument/2006/relationships/image" Target="../media/image88.png"/><Relationship Id="rId7" Type="http://schemas.openxmlformats.org/officeDocument/2006/relationships/hyperlink" Target="http://www.mofuss.unam.mx/Mapps/Global/mapaGoogle.php" TargetMode="External"/><Relationship Id="rId2" Type="http://schemas.openxmlformats.org/officeDocument/2006/relationships/image" Target="../media/image87.jpg"/><Relationship Id="rId1" Type="http://schemas.openxmlformats.org/officeDocument/2006/relationships/slideLayout" Target="../slideLayouts/slideLayout19.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9.xml"/><Relationship Id="rId5" Type="http://schemas.openxmlformats.org/officeDocument/2006/relationships/image" Target="../media/image95.jpeg"/><Relationship Id="rId4" Type="http://schemas.openxmlformats.org/officeDocument/2006/relationships/image" Target="../media/image94.jpeg"/></Relationships>
</file>

<file path=ppt/slides/_rels/slide63.xml.rels><?xml version="1.0" encoding="UTF-8" standalone="yes"?>
<Relationships xmlns="http://schemas.openxmlformats.org/package/2006/relationships"><Relationship Id="rId2" Type="http://schemas.openxmlformats.org/officeDocument/2006/relationships/hyperlink" Target="https://groups.google.com/forum/#!forum/mofuss" TargetMode="Externa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2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6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microsoft.com/office/2007/relationships/hdphoto" Target="../media/hdphoto1.wdp"/><Relationship Id="rId4" Type="http://schemas.openxmlformats.org/officeDocument/2006/relationships/image" Target="../media/image104.png"/></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07.jpeg"/><Relationship Id="rId4" Type="http://schemas.openxmlformats.org/officeDocument/2006/relationships/image" Target="../media/image106.JPG"/></Relationships>
</file>

<file path=ppt/slides/_rels/slide6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10.jpeg"/><Relationship Id="rId4" Type="http://schemas.openxmlformats.org/officeDocument/2006/relationships/image" Target="../media/image109.jpeg"/></Relationships>
</file>

<file path=ppt/slides/_rels/slide7.xml.rels><?xml version="1.0" encoding="UTF-8" standalone="yes"?>
<Relationships xmlns="http://schemas.openxmlformats.org/package/2006/relationships"><Relationship Id="rId3" Type="http://schemas.openxmlformats.org/officeDocument/2006/relationships/hyperlink" Target="http://www.ciemat.es/" TargetMode="External"/><Relationship Id="rId2" Type="http://schemas.openxmlformats.org/officeDocument/2006/relationships/hyperlink" Target="http://www.ceder.es/CEDERportal/"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bioraise.ciemat.es/Bioraise/"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8" Type="http://schemas.openxmlformats.org/officeDocument/2006/relationships/image" Target="../media/image118.jpeg"/><Relationship Id="rId13" Type="http://schemas.openxmlformats.org/officeDocument/2006/relationships/image" Target="../media/image123.gif"/><Relationship Id="rId3" Type="http://schemas.openxmlformats.org/officeDocument/2006/relationships/image" Target="../media/image113.jpeg"/><Relationship Id="rId7" Type="http://schemas.openxmlformats.org/officeDocument/2006/relationships/image" Target="../media/image117.jpg"/><Relationship Id="rId12" Type="http://schemas.openxmlformats.org/officeDocument/2006/relationships/image" Target="../media/image122.png"/><Relationship Id="rId2" Type="http://schemas.openxmlformats.org/officeDocument/2006/relationships/image" Target="../media/image112.jpeg"/><Relationship Id="rId1" Type="http://schemas.openxmlformats.org/officeDocument/2006/relationships/slideLayout" Target="../slideLayouts/slideLayout18.xml"/><Relationship Id="rId6" Type="http://schemas.openxmlformats.org/officeDocument/2006/relationships/image" Target="../media/image116.jpeg"/><Relationship Id="rId11" Type="http://schemas.openxmlformats.org/officeDocument/2006/relationships/image" Target="../media/image121.jpeg"/><Relationship Id="rId5" Type="http://schemas.openxmlformats.org/officeDocument/2006/relationships/image" Target="../media/image115.png"/><Relationship Id="rId15" Type="http://schemas.openxmlformats.org/officeDocument/2006/relationships/image" Target="../media/image125.png"/><Relationship Id="rId10" Type="http://schemas.openxmlformats.org/officeDocument/2006/relationships/image" Target="../media/image120.png"/><Relationship Id="rId4" Type="http://schemas.openxmlformats.org/officeDocument/2006/relationships/image" Target="../media/image114.jpeg"/><Relationship Id="rId9" Type="http://schemas.openxmlformats.org/officeDocument/2006/relationships/image" Target="../media/image119.png"/><Relationship Id="rId14" Type="http://schemas.openxmlformats.org/officeDocument/2006/relationships/image" Target="../media/image124.png"/></Relationships>
</file>

<file path=ppt/slides/_rels/slide73.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hyperlink" Target="https://maps.nrel.gov/bioenergyatlas/" TargetMode="External"/><Relationship Id="rId2" Type="http://schemas.openxmlformats.org/officeDocument/2006/relationships/hyperlink" Target="https://www.nrel.gov/"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maps.nrel.gov/biopower-atlas/#/?aL=0gBHTu%255Bv%255D%3Dt&amp;bL=groad&amp;cE=0&amp;lR=0&amp;mC=40.21244%2C-91.625976&amp;zL=4" TargetMode="External"/><Relationship Id="rId4" Type="http://schemas.openxmlformats.org/officeDocument/2006/relationships/hyperlink" Target="https://maps.nrel.gov/biofuels-atlas/#/?aL=yilN7K%255Bv%255D%3Dt&amp;bL=groad&amp;cE=0&amp;lR=0&amp;mC=40.21244%2C-91.625976&amp;zL=4"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hyperlink" Target="mailto:omasera@cieco.unam.mx" TargetMode="Externa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bioenergykdf.net/map"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F8C31-7156-482C-8C3B-5D781C85E58C}"/>
              </a:ext>
            </a:extLst>
          </p:cNvPr>
          <p:cNvSpPr>
            <a:spLocks noGrp="1"/>
          </p:cNvSpPr>
          <p:nvPr>
            <p:ph type="title"/>
          </p:nvPr>
        </p:nvSpPr>
        <p:spPr/>
        <p:txBody>
          <a:bodyPr>
            <a:normAutofit fontScale="90000"/>
          </a:bodyPr>
          <a:lstStyle/>
          <a:p>
            <a:r>
              <a:rPr lang="es-MX" dirty="0"/>
              <a:t>Presentación de un sistema estadístico y geográfico para el despliegue y consulta de información espacial sobre bioenergía para Argentina</a:t>
            </a:r>
          </a:p>
        </p:txBody>
      </p:sp>
      <p:sp>
        <p:nvSpPr>
          <p:cNvPr id="3" name="Text Placeholder 2">
            <a:extLst>
              <a:ext uri="{FF2B5EF4-FFF2-40B4-BE49-F238E27FC236}">
                <a16:creationId xmlns:a16="http://schemas.microsoft.com/office/drawing/2014/main" id="{B1DF09B5-0AD5-4291-A1F3-CFD6C9E54DBB}"/>
              </a:ext>
            </a:extLst>
          </p:cNvPr>
          <p:cNvSpPr>
            <a:spLocks noGrp="1"/>
          </p:cNvSpPr>
          <p:nvPr>
            <p:ph type="body" sz="half" idx="2"/>
          </p:nvPr>
        </p:nvSpPr>
        <p:spPr/>
        <p:txBody>
          <a:bodyPr/>
          <a:lstStyle/>
          <a:p>
            <a:r>
              <a:rPr lang="es-MX" dirty="0"/>
              <a:t>Adrián </a:t>
            </a:r>
            <a:r>
              <a:rPr lang="es-MX" dirty="0" err="1"/>
              <a:t>Ghilardi</a:t>
            </a:r>
            <a:r>
              <a:rPr lang="es-MX" dirty="0"/>
              <a:t>, Ulises Olivares, Diana Ramírez, Raúl Tauro, Roberto Rangel</a:t>
            </a:r>
          </a:p>
        </p:txBody>
      </p:sp>
      <p:sp>
        <p:nvSpPr>
          <p:cNvPr id="4" name="Date Placeholder 3">
            <a:extLst>
              <a:ext uri="{FF2B5EF4-FFF2-40B4-BE49-F238E27FC236}">
                <a16:creationId xmlns:a16="http://schemas.microsoft.com/office/drawing/2014/main" id="{46831700-F25D-49BD-9756-7E55E6278FC6}"/>
              </a:ext>
            </a:extLst>
          </p:cNvPr>
          <p:cNvSpPr>
            <a:spLocks noGrp="1"/>
          </p:cNvSpPr>
          <p:nvPr>
            <p:ph type="dt" sz="half" idx="10"/>
          </p:nvPr>
        </p:nvSpPr>
        <p:spPr/>
        <p:txBody>
          <a:bodyPr/>
          <a:lstStyle/>
          <a:p>
            <a:fld id="{53CB518C-FB23-4AB3-B265-B170A86248D4}" type="datetime1">
              <a:rPr lang="en-US" smtClean="0"/>
              <a:t>3/19/2018</a:t>
            </a:fld>
            <a:endParaRPr lang="en-US" dirty="0"/>
          </a:p>
        </p:txBody>
      </p:sp>
      <p:sp>
        <p:nvSpPr>
          <p:cNvPr id="5" name="Footer Placeholder 4">
            <a:extLst>
              <a:ext uri="{FF2B5EF4-FFF2-40B4-BE49-F238E27FC236}">
                <a16:creationId xmlns:a16="http://schemas.microsoft.com/office/drawing/2014/main" id="{A2B6E735-1F3D-4B87-9CB4-F8EF1FC73589}"/>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6" name="Slide Number Placeholder 5">
            <a:extLst>
              <a:ext uri="{FF2B5EF4-FFF2-40B4-BE49-F238E27FC236}">
                <a16:creationId xmlns:a16="http://schemas.microsoft.com/office/drawing/2014/main" id="{99420F63-5E37-4A77-B473-443DDE191B4F}"/>
              </a:ext>
            </a:extLst>
          </p:cNvPr>
          <p:cNvSpPr>
            <a:spLocks noGrp="1"/>
          </p:cNvSpPr>
          <p:nvPr>
            <p:ph type="sldNum" sz="quarter" idx="12"/>
          </p:nvPr>
        </p:nvSpPr>
        <p:spPr/>
        <p:txBody>
          <a:bodyPr/>
          <a:lstStyle/>
          <a:p>
            <a:fld id="{D57F1E4F-1CFF-5643-939E-217C01CDF565}" type="slidenum">
              <a:rPr lang="en-US" smtClean="0"/>
              <a:pPr/>
              <a:t>1</a:t>
            </a:fld>
            <a:endParaRPr lang="en-US" dirty="0"/>
          </a:p>
        </p:txBody>
      </p:sp>
      <p:pic>
        <p:nvPicPr>
          <p:cNvPr id="7" name="Picture 6">
            <a:extLst>
              <a:ext uri="{FF2B5EF4-FFF2-40B4-BE49-F238E27FC236}">
                <a16:creationId xmlns:a16="http://schemas.microsoft.com/office/drawing/2014/main" id="{54E7F2CF-CA87-43C6-9626-379E1B57D750}"/>
              </a:ext>
            </a:extLst>
          </p:cNvPr>
          <p:cNvPicPr>
            <a:picLocks noChangeAspect="1"/>
          </p:cNvPicPr>
          <p:nvPr/>
        </p:nvPicPr>
        <p:blipFill>
          <a:blip r:embed="rId2"/>
          <a:stretch>
            <a:fillRect/>
          </a:stretch>
        </p:blipFill>
        <p:spPr>
          <a:xfrm>
            <a:off x="993206" y="196347"/>
            <a:ext cx="3337251" cy="967526"/>
          </a:xfrm>
          <a:prstGeom prst="rect">
            <a:avLst/>
          </a:prstGeom>
        </p:spPr>
      </p:pic>
      <p:pic>
        <p:nvPicPr>
          <p:cNvPr id="8" name="Picture 7">
            <a:extLst>
              <a:ext uri="{FF2B5EF4-FFF2-40B4-BE49-F238E27FC236}">
                <a16:creationId xmlns:a16="http://schemas.microsoft.com/office/drawing/2014/main" id="{8FE4642F-6DB4-457C-8A48-0B58FD90897D}"/>
              </a:ext>
            </a:extLst>
          </p:cNvPr>
          <p:cNvPicPr>
            <a:picLocks noChangeAspect="1"/>
          </p:cNvPicPr>
          <p:nvPr/>
        </p:nvPicPr>
        <p:blipFill>
          <a:blip r:embed="rId3"/>
          <a:stretch>
            <a:fillRect/>
          </a:stretch>
        </p:blipFill>
        <p:spPr>
          <a:xfrm>
            <a:off x="5027602" y="199151"/>
            <a:ext cx="2743218" cy="967526"/>
          </a:xfrm>
          <a:prstGeom prst="rect">
            <a:avLst/>
          </a:prstGeom>
        </p:spPr>
      </p:pic>
      <p:pic>
        <p:nvPicPr>
          <p:cNvPr id="9" name="Picture 8">
            <a:extLst>
              <a:ext uri="{FF2B5EF4-FFF2-40B4-BE49-F238E27FC236}">
                <a16:creationId xmlns:a16="http://schemas.microsoft.com/office/drawing/2014/main" id="{90B9061C-B585-418E-9525-E8A92C38C7E6}"/>
              </a:ext>
            </a:extLst>
          </p:cNvPr>
          <p:cNvPicPr>
            <a:picLocks noChangeAspect="1"/>
          </p:cNvPicPr>
          <p:nvPr/>
        </p:nvPicPr>
        <p:blipFill>
          <a:blip r:embed="rId4"/>
          <a:stretch>
            <a:fillRect/>
          </a:stretch>
        </p:blipFill>
        <p:spPr>
          <a:xfrm>
            <a:off x="8279934" y="199151"/>
            <a:ext cx="3644128" cy="964722"/>
          </a:xfrm>
          <a:prstGeom prst="rect">
            <a:avLst/>
          </a:prstGeom>
        </p:spPr>
      </p:pic>
    </p:spTree>
    <p:extLst>
      <p:ext uri="{BB962C8B-B14F-4D97-AF65-F5344CB8AC3E}">
        <p14:creationId xmlns:p14="http://schemas.microsoft.com/office/powerpoint/2010/main" val="409788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E5091A-D980-4FCE-B2AD-3F3313D8B8DE}"/>
              </a:ext>
            </a:extLst>
          </p:cNvPr>
          <p:cNvSpPr>
            <a:spLocks noGrp="1"/>
          </p:cNvSpPr>
          <p:nvPr>
            <p:ph type="title"/>
          </p:nvPr>
        </p:nvSpPr>
        <p:spPr/>
        <p:txBody>
          <a:bodyPr>
            <a:normAutofit fontScale="90000"/>
          </a:bodyPr>
          <a:lstStyle/>
          <a:p>
            <a:r>
              <a:rPr lang="es-MX" dirty="0"/>
              <a:t>Altas en línea de la bioenergía de Brasil, mostrando el potencial de excretas porcinas en un mapa no interactivo.</a:t>
            </a:r>
            <a:endParaRPr lang="en-US" dirty="0"/>
          </a:p>
        </p:txBody>
      </p:sp>
      <p:sp>
        <p:nvSpPr>
          <p:cNvPr id="3" name="Marcador de contenido 2">
            <a:extLst>
              <a:ext uri="{FF2B5EF4-FFF2-40B4-BE49-F238E27FC236}">
                <a16:creationId xmlns:a16="http://schemas.microsoft.com/office/drawing/2014/main" id="{9461BDBF-4418-4DA0-978C-06256D82DF99}"/>
              </a:ext>
            </a:extLst>
          </p:cNvPr>
          <p:cNvSpPr>
            <a:spLocks noGrp="1"/>
          </p:cNvSpPr>
          <p:nvPr>
            <p:ph idx="1"/>
          </p:nvPr>
        </p:nvSpPr>
        <p:spPr/>
        <p:txBody>
          <a:bodyPr/>
          <a:lstStyle/>
          <a:p>
            <a:r>
              <a:rPr lang="es-MX" dirty="0"/>
              <a:t>El </a:t>
            </a:r>
            <a:r>
              <a:rPr lang="es-MX" u="sng" dirty="0">
                <a:hlinkClick r:id="rId2"/>
              </a:rPr>
              <a:t>grupo de investigación en energía</a:t>
            </a:r>
            <a:r>
              <a:rPr lang="es-MX" dirty="0"/>
              <a:t> del </a:t>
            </a:r>
            <a:r>
              <a:rPr lang="es-MX" u="sng" dirty="0">
                <a:hlinkClick r:id="rId3"/>
              </a:rPr>
              <a:t>Instituto de Energía y Ambiente de la </a:t>
            </a:r>
            <a:r>
              <a:rPr lang="es-MX" u="sng" dirty="0" err="1">
                <a:hlinkClick r:id="rId3"/>
              </a:rPr>
              <a:t>Universidade</a:t>
            </a:r>
            <a:r>
              <a:rPr lang="es-MX" u="sng" dirty="0">
                <a:hlinkClick r:id="rId3"/>
              </a:rPr>
              <a:t> de São Paulo</a:t>
            </a:r>
            <a:r>
              <a:rPr lang="es-MX" dirty="0"/>
              <a:t> publica actualizaciones periódicas del </a:t>
            </a:r>
            <a:r>
              <a:rPr lang="es-MX" u="sng" dirty="0">
                <a:hlinkClick r:id="rId4"/>
              </a:rPr>
              <a:t>Atlas de Bioenergía de Brasil</a:t>
            </a:r>
            <a:r>
              <a:rPr lang="es-MX" dirty="0"/>
              <a:t>. La consulta de información es muy limitada y no se tiene acceso a las capas originales, es más bien como un reporte dinámico.</a:t>
            </a:r>
            <a:endParaRPr lang="en-US" dirty="0"/>
          </a:p>
        </p:txBody>
      </p:sp>
      <p:sp>
        <p:nvSpPr>
          <p:cNvPr id="4" name="Marcador de fecha 3">
            <a:extLst>
              <a:ext uri="{FF2B5EF4-FFF2-40B4-BE49-F238E27FC236}">
                <a16:creationId xmlns:a16="http://schemas.microsoft.com/office/drawing/2014/main" id="{3E675FC6-EEC2-4BE0-B3C2-61D46B71D313}"/>
              </a:ext>
            </a:extLst>
          </p:cNvPr>
          <p:cNvSpPr>
            <a:spLocks noGrp="1"/>
          </p:cNvSpPr>
          <p:nvPr>
            <p:ph type="dt" sz="half" idx="10"/>
          </p:nvPr>
        </p:nvSpPr>
        <p:spPr/>
        <p:txBody>
          <a:bodyPr/>
          <a:lstStyle/>
          <a:p>
            <a:fld id="{8C2E0B5E-4C97-45D8-9FE1-1B728A989B2E}" type="datetime1">
              <a:rPr lang="en-US" smtClean="0"/>
              <a:t>3/19/2018</a:t>
            </a:fld>
            <a:endParaRPr lang="en-US" dirty="0"/>
          </a:p>
        </p:txBody>
      </p:sp>
      <p:sp>
        <p:nvSpPr>
          <p:cNvPr id="5" name="Marcador de pie de página 4">
            <a:extLst>
              <a:ext uri="{FF2B5EF4-FFF2-40B4-BE49-F238E27FC236}">
                <a16:creationId xmlns:a16="http://schemas.microsoft.com/office/drawing/2014/main" id="{C14DA7EC-EE22-42FE-B8CE-0769A24CBB0E}"/>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6" name="Marcador de número de diapositiva 5">
            <a:extLst>
              <a:ext uri="{FF2B5EF4-FFF2-40B4-BE49-F238E27FC236}">
                <a16:creationId xmlns:a16="http://schemas.microsoft.com/office/drawing/2014/main" id="{C878F3D9-DAB1-45B9-B222-1D5030A0BB4B}"/>
              </a:ext>
            </a:extLst>
          </p:cNvPr>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7" name="Picture 13">
            <a:extLst>
              <a:ext uri="{FF2B5EF4-FFF2-40B4-BE49-F238E27FC236}">
                <a16:creationId xmlns:a16="http://schemas.microsoft.com/office/drawing/2014/main" id="{7404F3A6-7143-4EAE-BD7E-776D37224B8F}"/>
              </a:ext>
            </a:extLst>
          </p:cNvPr>
          <p:cNvPicPr/>
          <p:nvPr/>
        </p:nvPicPr>
        <p:blipFill>
          <a:blip r:embed="rId5"/>
          <a:stretch>
            <a:fillRect/>
          </a:stretch>
        </p:blipFill>
        <p:spPr>
          <a:xfrm>
            <a:off x="3005263" y="3648973"/>
            <a:ext cx="4672246" cy="3109571"/>
          </a:xfrm>
          <a:prstGeom prst="rect">
            <a:avLst/>
          </a:prstGeom>
        </p:spPr>
      </p:pic>
    </p:spTree>
    <p:extLst>
      <p:ext uri="{BB962C8B-B14F-4D97-AF65-F5344CB8AC3E}">
        <p14:creationId xmlns:p14="http://schemas.microsoft.com/office/powerpoint/2010/main" val="1459148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187E41-EC76-4AB9-B393-304E0C4CCB73}"/>
              </a:ext>
            </a:extLst>
          </p:cNvPr>
          <p:cNvSpPr>
            <a:spLocks noGrp="1"/>
          </p:cNvSpPr>
          <p:nvPr>
            <p:ph type="title"/>
          </p:nvPr>
        </p:nvSpPr>
        <p:spPr/>
        <p:txBody>
          <a:bodyPr/>
          <a:lstStyle/>
          <a:p>
            <a:r>
              <a:rPr lang="es-MX" dirty="0"/>
              <a:t>Sistema para el mapeo de la bioenergía en Irlanda</a:t>
            </a:r>
            <a:endParaRPr lang="en-US" dirty="0"/>
          </a:p>
        </p:txBody>
      </p:sp>
      <p:sp>
        <p:nvSpPr>
          <p:cNvPr id="3" name="Marcador de contenido 2">
            <a:extLst>
              <a:ext uri="{FF2B5EF4-FFF2-40B4-BE49-F238E27FC236}">
                <a16:creationId xmlns:a16="http://schemas.microsoft.com/office/drawing/2014/main" id="{9F89272B-FB6C-49BA-A2C3-3430F4D29A9D}"/>
              </a:ext>
            </a:extLst>
          </p:cNvPr>
          <p:cNvSpPr>
            <a:spLocks noGrp="1"/>
          </p:cNvSpPr>
          <p:nvPr>
            <p:ph idx="1"/>
          </p:nvPr>
        </p:nvSpPr>
        <p:spPr/>
        <p:txBody>
          <a:bodyPr/>
          <a:lstStyle/>
          <a:p>
            <a:r>
              <a:rPr lang="es-MX" dirty="0"/>
              <a:t>La </a:t>
            </a:r>
            <a:r>
              <a:rPr lang="es-MX" u="sng" dirty="0" err="1">
                <a:hlinkClick r:id="rId2"/>
              </a:rPr>
              <a:t>National</a:t>
            </a:r>
            <a:r>
              <a:rPr lang="es-MX" u="sng" dirty="0">
                <a:hlinkClick r:id="rId2"/>
              </a:rPr>
              <a:t> </a:t>
            </a:r>
            <a:r>
              <a:rPr lang="es-MX" u="sng" dirty="0" err="1">
                <a:hlinkClick r:id="rId2"/>
              </a:rPr>
              <a:t>Sustainable</a:t>
            </a:r>
            <a:r>
              <a:rPr lang="es-MX" u="sng" dirty="0">
                <a:hlinkClick r:id="rId2"/>
              </a:rPr>
              <a:t> Energy </a:t>
            </a:r>
            <a:r>
              <a:rPr lang="es-MX" u="sng" dirty="0" err="1">
                <a:hlinkClick r:id="rId2"/>
              </a:rPr>
              <a:t>Authority</a:t>
            </a:r>
            <a:r>
              <a:rPr lang="es-MX" dirty="0"/>
              <a:t> de la República de Irlanda generó un </a:t>
            </a:r>
            <a:r>
              <a:rPr lang="es-MX" u="sng" dirty="0">
                <a:hlinkClick r:id="rId3"/>
              </a:rPr>
              <a:t>sistema de consulta en línea</a:t>
            </a:r>
            <a:r>
              <a:rPr lang="es-MX" dirty="0"/>
              <a:t> sobre los potenciales espaciales de la bioenergía en ese país, con un diseño muy limpio y fácil de usar; el cual permite exportar la información consultada en múltiples formatos.</a:t>
            </a:r>
            <a:endParaRPr lang="en-US" dirty="0"/>
          </a:p>
        </p:txBody>
      </p:sp>
      <p:sp>
        <p:nvSpPr>
          <p:cNvPr id="4" name="Marcador de fecha 3">
            <a:extLst>
              <a:ext uri="{FF2B5EF4-FFF2-40B4-BE49-F238E27FC236}">
                <a16:creationId xmlns:a16="http://schemas.microsoft.com/office/drawing/2014/main" id="{0012EB21-E192-44A9-AE40-A688A68EE1CD}"/>
              </a:ext>
            </a:extLst>
          </p:cNvPr>
          <p:cNvSpPr>
            <a:spLocks noGrp="1"/>
          </p:cNvSpPr>
          <p:nvPr>
            <p:ph type="dt" sz="half" idx="10"/>
          </p:nvPr>
        </p:nvSpPr>
        <p:spPr/>
        <p:txBody>
          <a:bodyPr/>
          <a:lstStyle/>
          <a:p>
            <a:fld id="{8C2E0B5E-4C97-45D8-9FE1-1B728A989B2E}" type="datetime1">
              <a:rPr lang="en-US" smtClean="0"/>
              <a:t>3/19/2018</a:t>
            </a:fld>
            <a:endParaRPr lang="en-US" dirty="0"/>
          </a:p>
        </p:txBody>
      </p:sp>
      <p:sp>
        <p:nvSpPr>
          <p:cNvPr id="5" name="Marcador de pie de página 4">
            <a:extLst>
              <a:ext uri="{FF2B5EF4-FFF2-40B4-BE49-F238E27FC236}">
                <a16:creationId xmlns:a16="http://schemas.microsoft.com/office/drawing/2014/main" id="{16904785-4905-4748-A50A-7A05AC2E24DA}"/>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6" name="Marcador de número de diapositiva 5">
            <a:extLst>
              <a:ext uri="{FF2B5EF4-FFF2-40B4-BE49-F238E27FC236}">
                <a16:creationId xmlns:a16="http://schemas.microsoft.com/office/drawing/2014/main" id="{76E4D597-6FBD-499E-BECD-D5FF9283BBD3}"/>
              </a:ext>
            </a:extLst>
          </p:cNvPr>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7" name="Picture 12">
            <a:extLst>
              <a:ext uri="{FF2B5EF4-FFF2-40B4-BE49-F238E27FC236}">
                <a16:creationId xmlns:a16="http://schemas.microsoft.com/office/drawing/2014/main" id="{3C5A5828-4FCA-40F0-8E0C-44EEF43E29EB}"/>
              </a:ext>
            </a:extLst>
          </p:cNvPr>
          <p:cNvPicPr/>
          <p:nvPr/>
        </p:nvPicPr>
        <p:blipFill>
          <a:blip r:embed="rId4"/>
          <a:stretch>
            <a:fillRect/>
          </a:stretch>
        </p:blipFill>
        <p:spPr>
          <a:xfrm>
            <a:off x="3039769" y="3345187"/>
            <a:ext cx="6699454" cy="3400670"/>
          </a:xfrm>
          <a:prstGeom prst="rect">
            <a:avLst/>
          </a:prstGeom>
        </p:spPr>
      </p:pic>
    </p:spTree>
    <p:extLst>
      <p:ext uri="{BB962C8B-B14F-4D97-AF65-F5344CB8AC3E}">
        <p14:creationId xmlns:p14="http://schemas.microsoft.com/office/powerpoint/2010/main" val="2873675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3B8885-4A49-475E-B0A7-5298C9096187}"/>
              </a:ext>
            </a:extLst>
          </p:cNvPr>
          <p:cNvSpPr>
            <a:spLocks noGrp="1"/>
          </p:cNvSpPr>
          <p:nvPr>
            <p:ph type="title"/>
          </p:nvPr>
        </p:nvSpPr>
        <p:spPr/>
        <p:txBody>
          <a:bodyPr/>
          <a:lstStyle/>
          <a:p>
            <a:r>
              <a:rPr lang="es-MX" dirty="0"/>
              <a:t>Mapa interactivo sobre bioenergía de la AEBIOM</a:t>
            </a:r>
            <a:endParaRPr lang="en-US" dirty="0"/>
          </a:p>
        </p:txBody>
      </p:sp>
      <p:sp>
        <p:nvSpPr>
          <p:cNvPr id="3" name="Marcador de contenido 2">
            <a:extLst>
              <a:ext uri="{FF2B5EF4-FFF2-40B4-BE49-F238E27FC236}">
                <a16:creationId xmlns:a16="http://schemas.microsoft.com/office/drawing/2014/main" id="{4FDB65DB-4B4C-4FF7-8FBA-9C54CE3E48F8}"/>
              </a:ext>
            </a:extLst>
          </p:cNvPr>
          <p:cNvSpPr>
            <a:spLocks noGrp="1"/>
          </p:cNvSpPr>
          <p:nvPr>
            <p:ph idx="1"/>
          </p:nvPr>
        </p:nvSpPr>
        <p:spPr/>
        <p:txBody>
          <a:bodyPr/>
          <a:lstStyle/>
          <a:p>
            <a:r>
              <a:rPr lang="es-MX" dirty="0"/>
              <a:t>La Asociación Europea de Biomasa (</a:t>
            </a:r>
            <a:r>
              <a:rPr lang="es-MX" u="sng" dirty="0">
                <a:hlinkClick r:id="rId2"/>
              </a:rPr>
              <a:t>AEBIOM</a:t>
            </a:r>
            <a:r>
              <a:rPr lang="es-MX" dirty="0"/>
              <a:t>) ha desarrollado un </a:t>
            </a:r>
            <a:r>
              <a:rPr lang="es-MX" u="sng" dirty="0">
                <a:hlinkClick r:id="rId3"/>
              </a:rPr>
              <a:t>mapa relativamente interactivo</a:t>
            </a:r>
            <a:r>
              <a:rPr lang="es-MX" dirty="0"/>
              <a:t> de limitada consulta el cual muestra ejemplos de las instalaciones sobre bioenergía en Europa. El objetivo es principalmente el intercambio y sistematización de información local sobre bioenergía (no es espacial propiamente dicho).</a:t>
            </a:r>
            <a:endParaRPr lang="en-US" dirty="0"/>
          </a:p>
        </p:txBody>
      </p:sp>
      <p:sp>
        <p:nvSpPr>
          <p:cNvPr id="4" name="Marcador de fecha 3">
            <a:extLst>
              <a:ext uri="{FF2B5EF4-FFF2-40B4-BE49-F238E27FC236}">
                <a16:creationId xmlns:a16="http://schemas.microsoft.com/office/drawing/2014/main" id="{B82705D3-CB1D-44B8-BADA-F64756B92E49}"/>
              </a:ext>
            </a:extLst>
          </p:cNvPr>
          <p:cNvSpPr>
            <a:spLocks noGrp="1"/>
          </p:cNvSpPr>
          <p:nvPr>
            <p:ph type="dt" sz="half" idx="10"/>
          </p:nvPr>
        </p:nvSpPr>
        <p:spPr/>
        <p:txBody>
          <a:bodyPr/>
          <a:lstStyle/>
          <a:p>
            <a:fld id="{8C2E0B5E-4C97-45D8-9FE1-1B728A989B2E}" type="datetime1">
              <a:rPr lang="en-US" smtClean="0"/>
              <a:t>3/19/2018</a:t>
            </a:fld>
            <a:endParaRPr lang="en-US" dirty="0"/>
          </a:p>
        </p:txBody>
      </p:sp>
      <p:sp>
        <p:nvSpPr>
          <p:cNvPr id="5" name="Marcador de pie de página 4">
            <a:extLst>
              <a:ext uri="{FF2B5EF4-FFF2-40B4-BE49-F238E27FC236}">
                <a16:creationId xmlns:a16="http://schemas.microsoft.com/office/drawing/2014/main" id="{5B39EBDA-1CA7-41EB-93AE-A2ED27E970AE}"/>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6" name="Marcador de número de diapositiva 5">
            <a:extLst>
              <a:ext uri="{FF2B5EF4-FFF2-40B4-BE49-F238E27FC236}">
                <a16:creationId xmlns:a16="http://schemas.microsoft.com/office/drawing/2014/main" id="{78679C32-2741-49F6-8541-45252EE77E9B}"/>
              </a:ext>
            </a:extLst>
          </p:cNvPr>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7" name="Picture 15">
            <a:extLst>
              <a:ext uri="{FF2B5EF4-FFF2-40B4-BE49-F238E27FC236}">
                <a16:creationId xmlns:a16="http://schemas.microsoft.com/office/drawing/2014/main" id="{24293F41-88D8-42AA-A8D6-8C3282FAADC2}"/>
              </a:ext>
            </a:extLst>
          </p:cNvPr>
          <p:cNvPicPr/>
          <p:nvPr/>
        </p:nvPicPr>
        <p:blipFill>
          <a:blip r:embed="rId4"/>
          <a:stretch>
            <a:fillRect/>
          </a:stretch>
        </p:blipFill>
        <p:spPr>
          <a:xfrm>
            <a:off x="2988011" y="3539964"/>
            <a:ext cx="5500381" cy="3249026"/>
          </a:xfrm>
          <a:prstGeom prst="rect">
            <a:avLst/>
          </a:prstGeom>
        </p:spPr>
      </p:pic>
    </p:spTree>
    <p:extLst>
      <p:ext uri="{BB962C8B-B14F-4D97-AF65-F5344CB8AC3E}">
        <p14:creationId xmlns:p14="http://schemas.microsoft.com/office/powerpoint/2010/main" val="3226047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53DB42-6C85-40C2-80B5-26C3EA8D58F3}"/>
              </a:ext>
            </a:extLst>
          </p:cNvPr>
          <p:cNvSpPr>
            <a:spLocks noGrp="1"/>
          </p:cNvSpPr>
          <p:nvPr>
            <p:ph type="title"/>
          </p:nvPr>
        </p:nvSpPr>
        <p:spPr>
          <a:xfrm>
            <a:off x="2589212" y="127945"/>
            <a:ext cx="8911687" cy="1280890"/>
          </a:xfrm>
        </p:spPr>
        <p:txBody>
          <a:bodyPr>
            <a:normAutofit fontScale="90000"/>
          </a:bodyPr>
          <a:lstStyle/>
          <a:p>
            <a:r>
              <a:rPr lang="es-MX" dirty="0"/>
              <a:t>El mapa interactivo del proyecto BASIS </a:t>
            </a:r>
            <a:r>
              <a:rPr lang="es-MX" dirty="0" err="1"/>
              <a:t>Bioenergy</a:t>
            </a:r>
            <a:r>
              <a:rPr lang="es-MX" dirty="0"/>
              <a:t> permite evaluar el abasto futuro de chips y pellets en Europa para cualquier ubicación de interés.</a:t>
            </a:r>
            <a:endParaRPr lang="en-US" dirty="0"/>
          </a:p>
        </p:txBody>
      </p:sp>
      <p:sp>
        <p:nvSpPr>
          <p:cNvPr id="3" name="Marcador de contenido 2">
            <a:extLst>
              <a:ext uri="{FF2B5EF4-FFF2-40B4-BE49-F238E27FC236}">
                <a16:creationId xmlns:a16="http://schemas.microsoft.com/office/drawing/2014/main" id="{3046E9C9-C441-47C6-BB01-3626BC1FB22F}"/>
              </a:ext>
            </a:extLst>
          </p:cNvPr>
          <p:cNvSpPr>
            <a:spLocks noGrp="1"/>
          </p:cNvSpPr>
          <p:nvPr>
            <p:ph idx="1"/>
          </p:nvPr>
        </p:nvSpPr>
        <p:spPr/>
        <p:txBody>
          <a:bodyPr/>
          <a:lstStyle/>
          <a:p>
            <a:r>
              <a:rPr lang="es-MX" dirty="0"/>
              <a:t>El proyecto </a:t>
            </a:r>
            <a:r>
              <a:rPr lang="es-MX" u="sng" dirty="0" err="1">
                <a:hlinkClick r:id="rId2"/>
              </a:rPr>
              <a:t>Basis</a:t>
            </a:r>
            <a:r>
              <a:rPr lang="es-MX" u="sng" dirty="0">
                <a:hlinkClick r:id="rId2"/>
              </a:rPr>
              <a:t> </a:t>
            </a:r>
            <a:r>
              <a:rPr lang="es-MX" u="sng" dirty="0" err="1">
                <a:hlinkClick r:id="rId2"/>
              </a:rPr>
              <a:t>Bioenergy</a:t>
            </a:r>
            <a:r>
              <a:rPr lang="es-MX" dirty="0"/>
              <a:t> desarrolló una </a:t>
            </a:r>
            <a:r>
              <a:rPr lang="es-MX" u="sng" dirty="0">
                <a:hlinkClick r:id="rId3"/>
              </a:rPr>
              <a:t>plataforma web geoespacial</a:t>
            </a:r>
            <a:r>
              <a:rPr lang="es-MX" dirty="0"/>
              <a:t> para evaluar el abasto futuro de chips y pellets en Europa para cualquier ubicación de interés. El sistema además permite consultar potenciales regionales de bioenergía y la competencia entre recursos, integrando criterios de sustentabilidad a la hora de calcular los potenciales.</a:t>
            </a:r>
            <a:endParaRPr lang="en-US" dirty="0"/>
          </a:p>
        </p:txBody>
      </p:sp>
      <p:sp>
        <p:nvSpPr>
          <p:cNvPr id="4" name="Marcador de fecha 3">
            <a:extLst>
              <a:ext uri="{FF2B5EF4-FFF2-40B4-BE49-F238E27FC236}">
                <a16:creationId xmlns:a16="http://schemas.microsoft.com/office/drawing/2014/main" id="{7D803A2C-09D8-443D-9368-ADDF5FA75D27}"/>
              </a:ext>
            </a:extLst>
          </p:cNvPr>
          <p:cNvSpPr>
            <a:spLocks noGrp="1"/>
          </p:cNvSpPr>
          <p:nvPr>
            <p:ph type="dt" sz="half" idx="10"/>
          </p:nvPr>
        </p:nvSpPr>
        <p:spPr/>
        <p:txBody>
          <a:bodyPr/>
          <a:lstStyle/>
          <a:p>
            <a:fld id="{8C2E0B5E-4C97-45D8-9FE1-1B728A989B2E}" type="datetime1">
              <a:rPr lang="en-US" smtClean="0"/>
              <a:t>3/19/2018</a:t>
            </a:fld>
            <a:endParaRPr lang="en-US" dirty="0"/>
          </a:p>
        </p:txBody>
      </p:sp>
      <p:sp>
        <p:nvSpPr>
          <p:cNvPr id="5" name="Marcador de pie de página 4">
            <a:extLst>
              <a:ext uri="{FF2B5EF4-FFF2-40B4-BE49-F238E27FC236}">
                <a16:creationId xmlns:a16="http://schemas.microsoft.com/office/drawing/2014/main" id="{0BCC9D39-C403-4B70-9D2D-CC007ACE0AC0}"/>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6" name="Marcador de número de diapositiva 5">
            <a:extLst>
              <a:ext uri="{FF2B5EF4-FFF2-40B4-BE49-F238E27FC236}">
                <a16:creationId xmlns:a16="http://schemas.microsoft.com/office/drawing/2014/main" id="{F7B69B44-A15A-4A7E-96CE-1988C44AC267}"/>
              </a:ext>
            </a:extLst>
          </p:cNvPr>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7" name="Picture 16">
            <a:extLst>
              <a:ext uri="{FF2B5EF4-FFF2-40B4-BE49-F238E27FC236}">
                <a16:creationId xmlns:a16="http://schemas.microsoft.com/office/drawing/2014/main" id="{4B90D1A8-A865-4DD2-806D-1985D7E2A55D}"/>
              </a:ext>
            </a:extLst>
          </p:cNvPr>
          <p:cNvPicPr/>
          <p:nvPr/>
        </p:nvPicPr>
        <p:blipFill>
          <a:blip r:embed="rId4"/>
          <a:stretch>
            <a:fillRect/>
          </a:stretch>
        </p:blipFill>
        <p:spPr>
          <a:xfrm>
            <a:off x="2711965" y="3583131"/>
            <a:ext cx="5612130" cy="3090545"/>
          </a:xfrm>
          <a:prstGeom prst="rect">
            <a:avLst/>
          </a:prstGeom>
        </p:spPr>
      </p:pic>
    </p:spTree>
    <p:extLst>
      <p:ext uri="{BB962C8B-B14F-4D97-AF65-F5344CB8AC3E}">
        <p14:creationId xmlns:p14="http://schemas.microsoft.com/office/powerpoint/2010/main" val="4237115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7CCB3-7980-4113-82FD-6E79D84CBB22}"/>
              </a:ext>
            </a:extLst>
          </p:cNvPr>
          <p:cNvSpPr>
            <a:spLocks noGrp="1"/>
          </p:cNvSpPr>
          <p:nvPr>
            <p:ph type="title"/>
          </p:nvPr>
        </p:nvSpPr>
        <p:spPr/>
        <p:txBody>
          <a:bodyPr/>
          <a:lstStyle/>
          <a:p>
            <a:r>
              <a:rPr lang="es-MX" i="1" dirty="0" err="1"/>
              <a:t>Last</a:t>
            </a:r>
            <a:r>
              <a:rPr lang="es-MX" i="1" dirty="0"/>
              <a:t>…</a:t>
            </a:r>
            <a:r>
              <a:rPr lang="es-MX" i="1" dirty="0" err="1"/>
              <a:t>but</a:t>
            </a:r>
            <a:r>
              <a:rPr lang="es-MX" i="1" dirty="0"/>
              <a:t> </a:t>
            </a:r>
            <a:r>
              <a:rPr lang="es-MX" i="1" dirty="0" err="1"/>
              <a:t>not</a:t>
            </a:r>
            <a:r>
              <a:rPr lang="es-MX" i="1" dirty="0"/>
              <a:t> </a:t>
            </a:r>
            <a:r>
              <a:rPr lang="es-MX" i="1" dirty="0" err="1"/>
              <a:t>least</a:t>
            </a:r>
            <a:br>
              <a:rPr lang="es-MX" i="1" dirty="0"/>
            </a:br>
            <a:r>
              <a:rPr lang="es-MX" dirty="0"/>
              <a:t>Global Forest </a:t>
            </a:r>
            <a:r>
              <a:rPr lang="es-MX" dirty="0" err="1"/>
              <a:t>Watch</a:t>
            </a:r>
            <a:endParaRPr lang="en-US" dirty="0"/>
          </a:p>
        </p:txBody>
      </p:sp>
      <p:sp>
        <p:nvSpPr>
          <p:cNvPr id="3" name="Marcador de contenido 2">
            <a:extLst>
              <a:ext uri="{FF2B5EF4-FFF2-40B4-BE49-F238E27FC236}">
                <a16:creationId xmlns:a16="http://schemas.microsoft.com/office/drawing/2014/main" id="{14448E82-89BF-4C98-B8B5-C16466B6A30A}"/>
              </a:ext>
            </a:extLst>
          </p:cNvPr>
          <p:cNvSpPr>
            <a:spLocks noGrp="1"/>
          </p:cNvSpPr>
          <p:nvPr>
            <p:ph idx="1"/>
          </p:nvPr>
        </p:nvSpPr>
        <p:spPr/>
        <p:txBody>
          <a:bodyPr/>
          <a:lstStyle/>
          <a:p>
            <a:r>
              <a:rPr lang="es-MX" dirty="0"/>
              <a:t>Por último, merece ser mencionada la plataforma geoespacial del </a:t>
            </a:r>
            <a:r>
              <a:rPr lang="es-MX" dirty="0" err="1"/>
              <a:t>World</a:t>
            </a:r>
            <a:r>
              <a:rPr lang="es-MX" dirty="0"/>
              <a:t> </a:t>
            </a:r>
            <a:r>
              <a:rPr lang="es-MX" dirty="0" err="1"/>
              <a:t>Resources</a:t>
            </a:r>
            <a:r>
              <a:rPr lang="es-MX" dirty="0"/>
              <a:t> </a:t>
            </a:r>
            <a:r>
              <a:rPr lang="es-MX" dirty="0" err="1"/>
              <a:t>Institute</a:t>
            </a:r>
            <a:r>
              <a:rPr lang="es-MX" dirty="0"/>
              <a:t> (</a:t>
            </a:r>
            <a:r>
              <a:rPr lang="es-MX" u="sng" dirty="0">
                <a:hlinkClick r:id="rId2"/>
              </a:rPr>
              <a:t>WRI</a:t>
            </a:r>
            <a:r>
              <a:rPr lang="es-MX" dirty="0"/>
              <a:t>) quien desde el año 1997 mantiene el Global Forest </a:t>
            </a:r>
            <a:r>
              <a:rPr lang="es-MX" dirty="0" err="1"/>
              <a:t>Watch</a:t>
            </a:r>
            <a:r>
              <a:rPr lang="es-MX" dirty="0"/>
              <a:t> (</a:t>
            </a:r>
            <a:r>
              <a:rPr lang="es-MX" u="sng" dirty="0">
                <a:hlinkClick r:id="rId3"/>
              </a:rPr>
              <a:t>GFW</a:t>
            </a:r>
            <a:r>
              <a:rPr lang="es-MX" dirty="0"/>
              <a:t>), una </a:t>
            </a:r>
            <a:r>
              <a:rPr lang="es-MX" u="sng" dirty="0">
                <a:hlinkClick r:id="rId4"/>
              </a:rPr>
              <a:t>plataforma geoespacial</a:t>
            </a:r>
            <a:r>
              <a:rPr lang="es-MX" dirty="0"/>
              <a:t> en línea que proporciona datos y herramientas para monitorear los bosques. Utilizando tecnología de vanguardia, GFW permite a cualquier persona acceder a información prácticamente en tiempo real sobre cómo los bosques están cambiando en todo el mundo.	</a:t>
            </a:r>
            <a:endParaRPr lang="en-US" dirty="0"/>
          </a:p>
          <a:p>
            <a:endParaRPr lang="en-US" dirty="0"/>
          </a:p>
        </p:txBody>
      </p:sp>
      <p:sp>
        <p:nvSpPr>
          <p:cNvPr id="4" name="Marcador de fecha 3">
            <a:extLst>
              <a:ext uri="{FF2B5EF4-FFF2-40B4-BE49-F238E27FC236}">
                <a16:creationId xmlns:a16="http://schemas.microsoft.com/office/drawing/2014/main" id="{B78A38FA-0664-472F-98C9-82FC333EB030}"/>
              </a:ext>
            </a:extLst>
          </p:cNvPr>
          <p:cNvSpPr>
            <a:spLocks noGrp="1"/>
          </p:cNvSpPr>
          <p:nvPr>
            <p:ph type="dt" sz="half" idx="10"/>
          </p:nvPr>
        </p:nvSpPr>
        <p:spPr/>
        <p:txBody>
          <a:bodyPr/>
          <a:lstStyle/>
          <a:p>
            <a:fld id="{8C2E0B5E-4C97-45D8-9FE1-1B728A989B2E}" type="datetime1">
              <a:rPr lang="en-US" smtClean="0"/>
              <a:t>3/19/2018</a:t>
            </a:fld>
            <a:endParaRPr lang="en-US" dirty="0"/>
          </a:p>
        </p:txBody>
      </p:sp>
      <p:sp>
        <p:nvSpPr>
          <p:cNvPr id="5" name="Marcador de pie de página 4">
            <a:extLst>
              <a:ext uri="{FF2B5EF4-FFF2-40B4-BE49-F238E27FC236}">
                <a16:creationId xmlns:a16="http://schemas.microsoft.com/office/drawing/2014/main" id="{A1CD4DFF-99E4-4761-A46E-22D7B548F621}"/>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6" name="Marcador de número de diapositiva 5">
            <a:extLst>
              <a:ext uri="{FF2B5EF4-FFF2-40B4-BE49-F238E27FC236}">
                <a16:creationId xmlns:a16="http://schemas.microsoft.com/office/drawing/2014/main" id="{2F2D827F-6312-45B6-B0F9-361A0F61CF5F}"/>
              </a:ext>
            </a:extLst>
          </p:cNvPr>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7" name="Picture 14">
            <a:extLst>
              <a:ext uri="{FF2B5EF4-FFF2-40B4-BE49-F238E27FC236}">
                <a16:creationId xmlns:a16="http://schemas.microsoft.com/office/drawing/2014/main" id="{BC412F96-4A32-4304-93B0-B55803C59C40}"/>
              </a:ext>
            </a:extLst>
          </p:cNvPr>
          <p:cNvPicPr/>
          <p:nvPr/>
        </p:nvPicPr>
        <p:blipFill>
          <a:blip r:embed="rId5"/>
          <a:stretch>
            <a:fillRect/>
          </a:stretch>
        </p:blipFill>
        <p:spPr>
          <a:xfrm>
            <a:off x="2988011" y="4123425"/>
            <a:ext cx="5483129" cy="2674189"/>
          </a:xfrm>
          <a:prstGeom prst="rect">
            <a:avLst/>
          </a:prstGeom>
        </p:spPr>
      </p:pic>
    </p:spTree>
    <p:extLst>
      <p:ext uri="{BB962C8B-B14F-4D97-AF65-F5344CB8AC3E}">
        <p14:creationId xmlns:p14="http://schemas.microsoft.com/office/powerpoint/2010/main" val="3652408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DED06-A4BF-4BDC-AA01-19BACA7DFEE1}"/>
              </a:ext>
            </a:extLst>
          </p:cNvPr>
          <p:cNvSpPr>
            <a:spLocks noGrp="1"/>
          </p:cNvSpPr>
          <p:nvPr>
            <p:ph type="title"/>
          </p:nvPr>
        </p:nvSpPr>
        <p:spPr/>
        <p:txBody>
          <a:bodyPr/>
          <a:lstStyle/>
          <a:p>
            <a:r>
              <a:rPr lang="es-MX" dirty="0"/>
              <a:t>Inventario Nacional de Energía Renovables</a:t>
            </a:r>
            <a:endParaRPr lang="en-US" dirty="0"/>
          </a:p>
        </p:txBody>
      </p:sp>
      <p:sp>
        <p:nvSpPr>
          <p:cNvPr id="3" name="Marcador de contenido 2">
            <a:extLst>
              <a:ext uri="{FF2B5EF4-FFF2-40B4-BE49-F238E27FC236}">
                <a16:creationId xmlns:a16="http://schemas.microsoft.com/office/drawing/2014/main" id="{F57B618F-EF80-416A-A595-1EEF4C4AA600}"/>
              </a:ext>
            </a:extLst>
          </p:cNvPr>
          <p:cNvSpPr>
            <a:spLocks noGrp="1"/>
          </p:cNvSpPr>
          <p:nvPr>
            <p:ph idx="1"/>
          </p:nvPr>
        </p:nvSpPr>
        <p:spPr/>
        <p:txBody>
          <a:bodyPr/>
          <a:lstStyle/>
          <a:p>
            <a:r>
              <a:rPr lang="es-MX" dirty="0"/>
              <a:t>Sistema de servicios estadísticos y geográficos de acceso público que recopila información de la generación anual por energía renovable y el potencial estimado de generación de energía eléctrica para las distintas fuentes de energía renovable. </a:t>
            </a:r>
          </a:p>
          <a:p>
            <a:r>
              <a:rPr lang="en-US" dirty="0">
                <a:hlinkClick r:id="rId2"/>
              </a:rPr>
              <a:t>https://dgel.energia.gob.mx/inere/</a:t>
            </a:r>
            <a:endParaRPr lang="en-US" dirty="0"/>
          </a:p>
          <a:p>
            <a:endParaRPr lang="en-US" dirty="0"/>
          </a:p>
        </p:txBody>
      </p:sp>
      <p:sp>
        <p:nvSpPr>
          <p:cNvPr id="4" name="Marcador de fecha 3">
            <a:extLst>
              <a:ext uri="{FF2B5EF4-FFF2-40B4-BE49-F238E27FC236}">
                <a16:creationId xmlns:a16="http://schemas.microsoft.com/office/drawing/2014/main" id="{3861773A-E455-4DC3-931D-A5F74BEA0E4F}"/>
              </a:ext>
            </a:extLst>
          </p:cNvPr>
          <p:cNvSpPr>
            <a:spLocks noGrp="1"/>
          </p:cNvSpPr>
          <p:nvPr>
            <p:ph type="dt" sz="half" idx="10"/>
          </p:nvPr>
        </p:nvSpPr>
        <p:spPr/>
        <p:txBody>
          <a:bodyPr/>
          <a:lstStyle/>
          <a:p>
            <a:fld id="{8C2E0B5E-4C97-45D8-9FE1-1B728A989B2E}" type="datetime1">
              <a:rPr lang="en-US" smtClean="0"/>
              <a:t>3/19/2018</a:t>
            </a:fld>
            <a:endParaRPr lang="en-US" dirty="0"/>
          </a:p>
        </p:txBody>
      </p:sp>
      <p:sp>
        <p:nvSpPr>
          <p:cNvPr id="5" name="Marcador de pie de página 4">
            <a:extLst>
              <a:ext uri="{FF2B5EF4-FFF2-40B4-BE49-F238E27FC236}">
                <a16:creationId xmlns:a16="http://schemas.microsoft.com/office/drawing/2014/main" id="{94367C4E-2D45-4C81-942A-29777503E306}"/>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6" name="Marcador de número de diapositiva 5">
            <a:extLst>
              <a:ext uri="{FF2B5EF4-FFF2-40B4-BE49-F238E27FC236}">
                <a16:creationId xmlns:a16="http://schemas.microsoft.com/office/drawing/2014/main" id="{6EEFB4E1-842E-4DDA-891A-A0C29E767FA2}"/>
              </a:ext>
            </a:extLst>
          </p:cNvPr>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7" name="Imagen 6">
            <a:extLst>
              <a:ext uri="{FF2B5EF4-FFF2-40B4-BE49-F238E27FC236}">
                <a16:creationId xmlns:a16="http://schemas.microsoft.com/office/drawing/2014/main" id="{F1E5A365-1D92-43D8-9E51-EC20F050698E}"/>
              </a:ext>
            </a:extLst>
          </p:cNvPr>
          <p:cNvPicPr>
            <a:picLocks noChangeAspect="1"/>
          </p:cNvPicPr>
          <p:nvPr/>
        </p:nvPicPr>
        <p:blipFill>
          <a:blip r:embed="rId3"/>
          <a:stretch>
            <a:fillRect/>
          </a:stretch>
        </p:blipFill>
        <p:spPr>
          <a:xfrm>
            <a:off x="3028978" y="3760370"/>
            <a:ext cx="3949792" cy="2994679"/>
          </a:xfrm>
          <a:prstGeom prst="rect">
            <a:avLst/>
          </a:prstGeom>
        </p:spPr>
      </p:pic>
      <p:pic>
        <p:nvPicPr>
          <p:cNvPr id="8" name="Picture 8">
            <a:extLst>
              <a:ext uri="{FF2B5EF4-FFF2-40B4-BE49-F238E27FC236}">
                <a16:creationId xmlns:a16="http://schemas.microsoft.com/office/drawing/2014/main" id="{176570FB-2889-415D-AF31-97EC0EE4AD7E}"/>
              </a:ext>
            </a:extLst>
          </p:cNvPr>
          <p:cNvPicPr>
            <a:picLocks noChangeAspect="1"/>
          </p:cNvPicPr>
          <p:nvPr/>
        </p:nvPicPr>
        <p:blipFill>
          <a:blip r:embed="rId4"/>
          <a:stretch>
            <a:fillRect/>
          </a:stretch>
        </p:blipFill>
        <p:spPr>
          <a:xfrm>
            <a:off x="7418536" y="3760369"/>
            <a:ext cx="4505028" cy="1192631"/>
          </a:xfrm>
          <a:prstGeom prst="rect">
            <a:avLst/>
          </a:prstGeom>
        </p:spPr>
      </p:pic>
    </p:spTree>
    <p:extLst>
      <p:ext uri="{BB962C8B-B14F-4D97-AF65-F5344CB8AC3E}">
        <p14:creationId xmlns:p14="http://schemas.microsoft.com/office/powerpoint/2010/main" val="1829207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4393927-6C21-4471-B280-D4C2B5DACB5A}"/>
              </a:ext>
            </a:extLst>
          </p:cNvPr>
          <p:cNvSpPr>
            <a:spLocks noGrp="1"/>
          </p:cNvSpPr>
          <p:nvPr>
            <p:ph type="dt" sz="half" idx="10"/>
          </p:nvPr>
        </p:nvSpPr>
        <p:spPr/>
        <p:txBody>
          <a:bodyPr/>
          <a:lstStyle/>
          <a:p>
            <a:fld id="{40334331-2D46-4CB6-9BD6-CECF8161AFCA}" type="datetime1">
              <a:rPr lang="en-US" smtClean="0"/>
              <a:t>3/19/2018</a:t>
            </a:fld>
            <a:endParaRPr lang="en-US" dirty="0"/>
          </a:p>
        </p:txBody>
      </p:sp>
      <p:sp>
        <p:nvSpPr>
          <p:cNvPr id="3" name="Marcador de pie de página 2">
            <a:extLst>
              <a:ext uri="{FF2B5EF4-FFF2-40B4-BE49-F238E27FC236}">
                <a16:creationId xmlns:a16="http://schemas.microsoft.com/office/drawing/2014/main" id="{7D588961-416F-478B-85A0-17A2DB77BB4F}"/>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4" name="Marcador de número de diapositiva 3">
            <a:extLst>
              <a:ext uri="{FF2B5EF4-FFF2-40B4-BE49-F238E27FC236}">
                <a16:creationId xmlns:a16="http://schemas.microsoft.com/office/drawing/2014/main" id="{5C311F5C-BBA9-4FA7-A7EF-0A5B6A9AFEC1}"/>
              </a:ext>
            </a:extLst>
          </p:cNvPr>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5" name="Imagen 4">
            <a:extLst>
              <a:ext uri="{FF2B5EF4-FFF2-40B4-BE49-F238E27FC236}">
                <a16:creationId xmlns:a16="http://schemas.microsoft.com/office/drawing/2014/main" id="{F24C87A7-534B-42F2-8553-2441FC426758}"/>
              </a:ext>
            </a:extLst>
          </p:cNvPr>
          <p:cNvPicPr>
            <a:picLocks noChangeAspect="1"/>
          </p:cNvPicPr>
          <p:nvPr/>
        </p:nvPicPr>
        <p:blipFill>
          <a:blip r:embed="rId2"/>
          <a:stretch>
            <a:fillRect/>
          </a:stretch>
        </p:blipFill>
        <p:spPr>
          <a:xfrm>
            <a:off x="2828364" y="0"/>
            <a:ext cx="6535271" cy="6858000"/>
          </a:xfrm>
          <a:prstGeom prst="rect">
            <a:avLst/>
          </a:prstGeom>
        </p:spPr>
      </p:pic>
    </p:spTree>
    <p:extLst>
      <p:ext uri="{BB962C8B-B14F-4D97-AF65-F5344CB8AC3E}">
        <p14:creationId xmlns:p14="http://schemas.microsoft.com/office/powerpoint/2010/main" val="1284184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AD04A96-D9AC-4052-80C7-6BA7DF8283FF}"/>
              </a:ext>
            </a:extLst>
          </p:cNvPr>
          <p:cNvSpPr>
            <a:spLocks noGrp="1"/>
          </p:cNvSpPr>
          <p:nvPr>
            <p:ph type="dt" sz="half" idx="10"/>
          </p:nvPr>
        </p:nvSpPr>
        <p:spPr/>
        <p:txBody>
          <a:bodyPr/>
          <a:lstStyle/>
          <a:p>
            <a:fld id="{40334331-2D46-4CB6-9BD6-CECF8161AFCA}" type="datetime1">
              <a:rPr lang="en-US" smtClean="0"/>
              <a:t>3/19/2018</a:t>
            </a:fld>
            <a:endParaRPr lang="en-US" dirty="0"/>
          </a:p>
        </p:txBody>
      </p:sp>
      <p:sp>
        <p:nvSpPr>
          <p:cNvPr id="3" name="Marcador de pie de página 2">
            <a:extLst>
              <a:ext uri="{FF2B5EF4-FFF2-40B4-BE49-F238E27FC236}">
                <a16:creationId xmlns:a16="http://schemas.microsoft.com/office/drawing/2014/main" id="{BEDE3973-BB3B-427E-B211-74E2C1E7548C}"/>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4" name="Marcador de número de diapositiva 3">
            <a:extLst>
              <a:ext uri="{FF2B5EF4-FFF2-40B4-BE49-F238E27FC236}">
                <a16:creationId xmlns:a16="http://schemas.microsoft.com/office/drawing/2014/main" id="{11B7BC01-A394-461E-8294-0474F5B5306B}"/>
              </a:ext>
            </a:extLst>
          </p:cNvPr>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5" name="Imagen 4">
            <a:extLst>
              <a:ext uri="{FF2B5EF4-FFF2-40B4-BE49-F238E27FC236}">
                <a16:creationId xmlns:a16="http://schemas.microsoft.com/office/drawing/2014/main" id="{827400FD-810F-4F5E-94AF-E0F30CD5C537}"/>
              </a:ext>
            </a:extLst>
          </p:cNvPr>
          <p:cNvPicPr>
            <a:picLocks noChangeAspect="1"/>
          </p:cNvPicPr>
          <p:nvPr/>
        </p:nvPicPr>
        <p:blipFill>
          <a:blip r:embed="rId2"/>
          <a:stretch>
            <a:fillRect/>
          </a:stretch>
        </p:blipFill>
        <p:spPr>
          <a:xfrm>
            <a:off x="0" y="384185"/>
            <a:ext cx="12192000" cy="6089630"/>
          </a:xfrm>
          <a:prstGeom prst="rect">
            <a:avLst/>
          </a:prstGeom>
        </p:spPr>
      </p:pic>
    </p:spTree>
    <p:extLst>
      <p:ext uri="{BB962C8B-B14F-4D97-AF65-F5344CB8AC3E}">
        <p14:creationId xmlns:p14="http://schemas.microsoft.com/office/powerpoint/2010/main" val="302512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27C40C7-AFF5-45F3-93C1-DEB907DE6CB9}"/>
              </a:ext>
            </a:extLst>
          </p:cNvPr>
          <p:cNvSpPr>
            <a:spLocks noGrp="1"/>
          </p:cNvSpPr>
          <p:nvPr>
            <p:ph type="dt" sz="half" idx="10"/>
          </p:nvPr>
        </p:nvSpPr>
        <p:spPr/>
        <p:txBody>
          <a:bodyPr/>
          <a:lstStyle/>
          <a:p>
            <a:fld id="{40334331-2D46-4CB6-9BD6-CECF8161AFCA}" type="datetime1">
              <a:rPr lang="en-US" smtClean="0"/>
              <a:t>3/19/2018</a:t>
            </a:fld>
            <a:endParaRPr lang="en-US" dirty="0"/>
          </a:p>
        </p:txBody>
      </p:sp>
      <p:sp>
        <p:nvSpPr>
          <p:cNvPr id="3" name="Marcador de pie de página 2">
            <a:extLst>
              <a:ext uri="{FF2B5EF4-FFF2-40B4-BE49-F238E27FC236}">
                <a16:creationId xmlns:a16="http://schemas.microsoft.com/office/drawing/2014/main" id="{F7A05A9E-80B4-4D11-9ADC-8C774E9D95E7}"/>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4" name="Marcador de número de diapositiva 3">
            <a:extLst>
              <a:ext uri="{FF2B5EF4-FFF2-40B4-BE49-F238E27FC236}">
                <a16:creationId xmlns:a16="http://schemas.microsoft.com/office/drawing/2014/main" id="{2A3FEF9B-6115-4004-876E-6DF6AE58DB47}"/>
              </a:ext>
            </a:extLst>
          </p:cNvPr>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5" name="Imagen 4">
            <a:extLst>
              <a:ext uri="{FF2B5EF4-FFF2-40B4-BE49-F238E27FC236}">
                <a16:creationId xmlns:a16="http://schemas.microsoft.com/office/drawing/2014/main" id="{1B0114B6-CA30-4BC5-8A3F-4F8AA47DFA47}"/>
              </a:ext>
            </a:extLst>
          </p:cNvPr>
          <p:cNvPicPr>
            <a:picLocks noChangeAspect="1"/>
          </p:cNvPicPr>
          <p:nvPr/>
        </p:nvPicPr>
        <p:blipFill>
          <a:blip r:embed="rId2"/>
          <a:stretch>
            <a:fillRect/>
          </a:stretch>
        </p:blipFill>
        <p:spPr>
          <a:xfrm>
            <a:off x="0" y="484349"/>
            <a:ext cx="12192000" cy="5889302"/>
          </a:xfrm>
          <a:prstGeom prst="rect">
            <a:avLst/>
          </a:prstGeom>
        </p:spPr>
      </p:pic>
    </p:spTree>
    <p:extLst>
      <p:ext uri="{BB962C8B-B14F-4D97-AF65-F5344CB8AC3E}">
        <p14:creationId xmlns:p14="http://schemas.microsoft.com/office/powerpoint/2010/main" val="2960368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F176A57-FE28-4AE7-9DD1-1CD4231EB063}"/>
              </a:ext>
            </a:extLst>
          </p:cNvPr>
          <p:cNvSpPr>
            <a:spLocks noGrp="1"/>
          </p:cNvSpPr>
          <p:nvPr>
            <p:ph type="dt" sz="half" idx="10"/>
          </p:nvPr>
        </p:nvSpPr>
        <p:spPr/>
        <p:txBody>
          <a:bodyPr/>
          <a:lstStyle/>
          <a:p>
            <a:fld id="{40334331-2D46-4CB6-9BD6-CECF8161AFCA}" type="datetime1">
              <a:rPr lang="en-US" smtClean="0"/>
              <a:t>3/19/2018</a:t>
            </a:fld>
            <a:endParaRPr lang="en-US" dirty="0"/>
          </a:p>
        </p:txBody>
      </p:sp>
      <p:sp>
        <p:nvSpPr>
          <p:cNvPr id="3" name="Marcador de pie de página 2">
            <a:extLst>
              <a:ext uri="{FF2B5EF4-FFF2-40B4-BE49-F238E27FC236}">
                <a16:creationId xmlns:a16="http://schemas.microsoft.com/office/drawing/2014/main" id="{776DD12B-1A78-406F-B5C3-4729463B1123}"/>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4" name="Marcador de número de diapositiva 3">
            <a:extLst>
              <a:ext uri="{FF2B5EF4-FFF2-40B4-BE49-F238E27FC236}">
                <a16:creationId xmlns:a16="http://schemas.microsoft.com/office/drawing/2014/main" id="{EBF68DEA-14E6-4A33-A244-D68470F98AB5}"/>
              </a:ext>
            </a:extLst>
          </p:cNvPr>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5" name="Imagen 4">
            <a:extLst>
              <a:ext uri="{FF2B5EF4-FFF2-40B4-BE49-F238E27FC236}">
                <a16:creationId xmlns:a16="http://schemas.microsoft.com/office/drawing/2014/main" id="{87E6C939-D232-4052-8B71-37242A64A9B6}"/>
              </a:ext>
            </a:extLst>
          </p:cNvPr>
          <p:cNvPicPr>
            <a:picLocks noChangeAspect="1"/>
          </p:cNvPicPr>
          <p:nvPr/>
        </p:nvPicPr>
        <p:blipFill>
          <a:blip r:embed="rId2"/>
          <a:stretch>
            <a:fillRect/>
          </a:stretch>
        </p:blipFill>
        <p:spPr>
          <a:xfrm>
            <a:off x="0" y="415925"/>
            <a:ext cx="12192000" cy="6026150"/>
          </a:xfrm>
          <a:prstGeom prst="rect">
            <a:avLst/>
          </a:prstGeom>
        </p:spPr>
      </p:pic>
    </p:spTree>
    <p:extLst>
      <p:ext uri="{BB962C8B-B14F-4D97-AF65-F5344CB8AC3E}">
        <p14:creationId xmlns:p14="http://schemas.microsoft.com/office/powerpoint/2010/main" val="206846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38CFB4-8D8D-4E86-BB52-7A27CF4C7413}"/>
              </a:ext>
            </a:extLst>
          </p:cNvPr>
          <p:cNvSpPr>
            <a:spLocks noGrp="1"/>
          </p:cNvSpPr>
          <p:nvPr>
            <p:ph type="title"/>
          </p:nvPr>
        </p:nvSpPr>
        <p:spPr/>
        <p:txBody>
          <a:bodyPr/>
          <a:lstStyle/>
          <a:p>
            <a:r>
              <a:rPr lang="es-MX" dirty="0"/>
              <a:t>Relevancia general de la propuesta</a:t>
            </a:r>
            <a:endParaRPr lang="en-US" dirty="0"/>
          </a:p>
        </p:txBody>
      </p:sp>
      <p:sp>
        <p:nvSpPr>
          <p:cNvPr id="3" name="Marcador de contenido 2">
            <a:extLst>
              <a:ext uri="{FF2B5EF4-FFF2-40B4-BE49-F238E27FC236}">
                <a16:creationId xmlns:a16="http://schemas.microsoft.com/office/drawing/2014/main" id="{F92738AD-3BEF-4B2E-B0D4-CE860866E0FC}"/>
              </a:ext>
            </a:extLst>
          </p:cNvPr>
          <p:cNvSpPr>
            <a:spLocks noGrp="1"/>
          </p:cNvSpPr>
          <p:nvPr>
            <p:ph idx="1"/>
          </p:nvPr>
        </p:nvSpPr>
        <p:spPr/>
        <p:txBody>
          <a:bodyPr/>
          <a:lstStyle/>
          <a:p>
            <a:pPr marL="0" indent="0">
              <a:buNone/>
            </a:pPr>
            <a:r>
              <a:rPr lang="es-MX" dirty="0"/>
              <a:t>¿Podemos generar suficiente energía renovable a partir de la biomasa para todo el país? </a:t>
            </a:r>
          </a:p>
          <a:p>
            <a:r>
              <a:rPr lang="es-MX" dirty="0"/>
              <a:t>El objetivo del proyecto es diseñar y codificar herramientas de modelado fáciles de usar para prospectar potenciales plausibles de bioenergía en Argentina.</a:t>
            </a:r>
          </a:p>
          <a:p>
            <a:r>
              <a:rPr lang="es-MX" dirty="0"/>
              <a:t>Mientras que muchas cosas pueden ser técnicamente posibles, la realización de esos objetivos depende de los deseos sociales y políticos.</a:t>
            </a:r>
          </a:p>
          <a:p>
            <a:endParaRPr lang="en-US" dirty="0"/>
          </a:p>
        </p:txBody>
      </p:sp>
      <p:sp>
        <p:nvSpPr>
          <p:cNvPr id="4" name="Marcador de fecha 3">
            <a:extLst>
              <a:ext uri="{FF2B5EF4-FFF2-40B4-BE49-F238E27FC236}">
                <a16:creationId xmlns:a16="http://schemas.microsoft.com/office/drawing/2014/main" id="{DA37220B-1DF9-4034-A266-6B2EBE399B44}"/>
              </a:ext>
            </a:extLst>
          </p:cNvPr>
          <p:cNvSpPr>
            <a:spLocks noGrp="1"/>
          </p:cNvSpPr>
          <p:nvPr>
            <p:ph type="dt" sz="half" idx="10"/>
          </p:nvPr>
        </p:nvSpPr>
        <p:spPr/>
        <p:txBody>
          <a:bodyPr/>
          <a:lstStyle/>
          <a:p>
            <a:fld id="{8C2E0B5E-4C97-45D8-9FE1-1B728A989B2E}" type="datetime1">
              <a:rPr lang="en-US" smtClean="0"/>
              <a:t>3/19/2018</a:t>
            </a:fld>
            <a:endParaRPr lang="en-US" dirty="0"/>
          </a:p>
        </p:txBody>
      </p:sp>
      <p:sp>
        <p:nvSpPr>
          <p:cNvPr id="5" name="Marcador de pie de página 4">
            <a:extLst>
              <a:ext uri="{FF2B5EF4-FFF2-40B4-BE49-F238E27FC236}">
                <a16:creationId xmlns:a16="http://schemas.microsoft.com/office/drawing/2014/main" id="{75E8B91D-A4E0-415B-999C-C634EFAD3010}"/>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6" name="Marcador de número de diapositiva 5">
            <a:extLst>
              <a:ext uri="{FF2B5EF4-FFF2-40B4-BE49-F238E27FC236}">
                <a16:creationId xmlns:a16="http://schemas.microsoft.com/office/drawing/2014/main" id="{58F4F1D9-004B-4107-B2B1-15E31DE18055}"/>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48989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70C2EA9-5E35-45AC-A85B-8575C7868C33}"/>
              </a:ext>
            </a:extLst>
          </p:cNvPr>
          <p:cNvSpPr>
            <a:spLocks noGrp="1"/>
          </p:cNvSpPr>
          <p:nvPr>
            <p:ph type="dt" sz="half" idx="10"/>
          </p:nvPr>
        </p:nvSpPr>
        <p:spPr/>
        <p:txBody>
          <a:bodyPr/>
          <a:lstStyle/>
          <a:p>
            <a:fld id="{40334331-2D46-4CB6-9BD6-CECF8161AFCA}" type="datetime1">
              <a:rPr lang="en-US" smtClean="0"/>
              <a:t>3/19/2018</a:t>
            </a:fld>
            <a:endParaRPr lang="en-US" dirty="0"/>
          </a:p>
        </p:txBody>
      </p:sp>
      <p:sp>
        <p:nvSpPr>
          <p:cNvPr id="3" name="Marcador de pie de página 2">
            <a:extLst>
              <a:ext uri="{FF2B5EF4-FFF2-40B4-BE49-F238E27FC236}">
                <a16:creationId xmlns:a16="http://schemas.microsoft.com/office/drawing/2014/main" id="{C3ED5255-F836-48CF-AE5E-C9CA567FF0DB}"/>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4" name="Marcador de número de diapositiva 3">
            <a:extLst>
              <a:ext uri="{FF2B5EF4-FFF2-40B4-BE49-F238E27FC236}">
                <a16:creationId xmlns:a16="http://schemas.microsoft.com/office/drawing/2014/main" id="{3C331E4F-1EB4-4C36-ABA6-C2D06B36659D}"/>
              </a:ext>
            </a:extLst>
          </p:cNvPr>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5" name="Imagen 4">
            <a:extLst>
              <a:ext uri="{FF2B5EF4-FFF2-40B4-BE49-F238E27FC236}">
                <a16:creationId xmlns:a16="http://schemas.microsoft.com/office/drawing/2014/main" id="{69885E05-3A32-4582-A2F5-817C3C4D849B}"/>
              </a:ext>
            </a:extLst>
          </p:cNvPr>
          <p:cNvPicPr>
            <a:picLocks noChangeAspect="1"/>
          </p:cNvPicPr>
          <p:nvPr/>
        </p:nvPicPr>
        <p:blipFill>
          <a:blip r:embed="rId2"/>
          <a:stretch>
            <a:fillRect/>
          </a:stretch>
        </p:blipFill>
        <p:spPr>
          <a:xfrm>
            <a:off x="0" y="584200"/>
            <a:ext cx="12192000" cy="5689600"/>
          </a:xfrm>
          <a:prstGeom prst="rect">
            <a:avLst/>
          </a:prstGeom>
        </p:spPr>
      </p:pic>
    </p:spTree>
    <p:extLst>
      <p:ext uri="{BB962C8B-B14F-4D97-AF65-F5344CB8AC3E}">
        <p14:creationId xmlns:p14="http://schemas.microsoft.com/office/powerpoint/2010/main" val="1290918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5F293FF-8243-404F-B20F-8A9B02AB7A6A}"/>
              </a:ext>
            </a:extLst>
          </p:cNvPr>
          <p:cNvSpPr>
            <a:spLocks noGrp="1"/>
          </p:cNvSpPr>
          <p:nvPr>
            <p:ph type="dt" sz="half" idx="10"/>
          </p:nvPr>
        </p:nvSpPr>
        <p:spPr/>
        <p:txBody>
          <a:bodyPr/>
          <a:lstStyle/>
          <a:p>
            <a:fld id="{40334331-2D46-4CB6-9BD6-CECF8161AFCA}" type="datetime1">
              <a:rPr lang="en-US" smtClean="0"/>
              <a:t>3/19/2018</a:t>
            </a:fld>
            <a:endParaRPr lang="en-US" dirty="0"/>
          </a:p>
        </p:txBody>
      </p:sp>
      <p:sp>
        <p:nvSpPr>
          <p:cNvPr id="3" name="Marcador de pie de página 2">
            <a:extLst>
              <a:ext uri="{FF2B5EF4-FFF2-40B4-BE49-F238E27FC236}">
                <a16:creationId xmlns:a16="http://schemas.microsoft.com/office/drawing/2014/main" id="{C1F1D536-7B88-4BA4-86DF-33F3E776898A}"/>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4" name="Marcador de número de diapositiva 3">
            <a:extLst>
              <a:ext uri="{FF2B5EF4-FFF2-40B4-BE49-F238E27FC236}">
                <a16:creationId xmlns:a16="http://schemas.microsoft.com/office/drawing/2014/main" id="{70630992-9B79-4407-AC79-8654C5DD72CF}"/>
              </a:ext>
            </a:extLst>
          </p:cNvPr>
          <p:cNvSpPr>
            <a:spLocks noGrp="1"/>
          </p:cNvSpPr>
          <p:nvPr>
            <p:ph type="sldNum" sz="quarter" idx="12"/>
          </p:nvPr>
        </p:nvSpPr>
        <p:spPr/>
        <p:txBody>
          <a:bodyPr/>
          <a:lstStyle/>
          <a:p>
            <a:fld id="{D57F1E4F-1CFF-5643-939E-217C01CDF565}" type="slidenum">
              <a:rPr lang="en-US" smtClean="0"/>
              <a:pPr/>
              <a:t>21</a:t>
            </a:fld>
            <a:endParaRPr lang="en-US" dirty="0"/>
          </a:p>
        </p:txBody>
      </p:sp>
      <p:pic>
        <p:nvPicPr>
          <p:cNvPr id="5" name="Imagen 4">
            <a:extLst>
              <a:ext uri="{FF2B5EF4-FFF2-40B4-BE49-F238E27FC236}">
                <a16:creationId xmlns:a16="http://schemas.microsoft.com/office/drawing/2014/main" id="{85EF1F94-39EB-49C1-B727-2FEDC9E606BC}"/>
              </a:ext>
            </a:extLst>
          </p:cNvPr>
          <p:cNvPicPr>
            <a:picLocks noChangeAspect="1"/>
          </p:cNvPicPr>
          <p:nvPr/>
        </p:nvPicPr>
        <p:blipFill>
          <a:blip r:embed="rId2"/>
          <a:stretch>
            <a:fillRect/>
          </a:stretch>
        </p:blipFill>
        <p:spPr>
          <a:xfrm>
            <a:off x="0" y="549275"/>
            <a:ext cx="12192000" cy="5759450"/>
          </a:xfrm>
          <a:prstGeom prst="rect">
            <a:avLst/>
          </a:prstGeom>
        </p:spPr>
      </p:pic>
    </p:spTree>
    <p:extLst>
      <p:ext uri="{BB962C8B-B14F-4D97-AF65-F5344CB8AC3E}">
        <p14:creationId xmlns:p14="http://schemas.microsoft.com/office/powerpoint/2010/main" val="1262090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75DBF8F-33AA-44FF-9226-711EBB14509E}"/>
              </a:ext>
            </a:extLst>
          </p:cNvPr>
          <p:cNvSpPr>
            <a:spLocks noGrp="1"/>
          </p:cNvSpPr>
          <p:nvPr>
            <p:ph type="dt" sz="half" idx="10"/>
          </p:nvPr>
        </p:nvSpPr>
        <p:spPr/>
        <p:txBody>
          <a:bodyPr/>
          <a:lstStyle/>
          <a:p>
            <a:fld id="{40334331-2D46-4CB6-9BD6-CECF8161AFCA}" type="datetime1">
              <a:rPr lang="en-US" smtClean="0"/>
              <a:t>3/19/2018</a:t>
            </a:fld>
            <a:endParaRPr lang="en-US" dirty="0"/>
          </a:p>
        </p:txBody>
      </p:sp>
      <p:sp>
        <p:nvSpPr>
          <p:cNvPr id="3" name="Marcador de pie de página 2">
            <a:extLst>
              <a:ext uri="{FF2B5EF4-FFF2-40B4-BE49-F238E27FC236}">
                <a16:creationId xmlns:a16="http://schemas.microsoft.com/office/drawing/2014/main" id="{0CFDEDAA-0C2F-41B7-9F7F-F681A640D626}"/>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4" name="Marcador de número de diapositiva 3">
            <a:extLst>
              <a:ext uri="{FF2B5EF4-FFF2-40B4-BE49-F238E27FC236}">
                <a16:creationId xmlns:a16="http://schemas.microsoft.com/office/drawing/2014/main" id="{39264F97-BFA5-48E1-B0BF-B1A28478D4AC}"/>
              </a:ext>
            </a:extLst>
          </p:cNvPr>
          <p:cNvSpPr>
            <a:spLocks noGrp="1"/>
          </p:cNvSpPr>
          <p:nvPr>
            <p:ph type="sldNum" sz="quarter" idx="12"/>
          </p:nvPr>
        </p:nvSpPr>
        <p:spPr/>
        <p:txBody>
          <a:bodyPr/>
          <a:lstStyle/>
          <a:p>
            <a:fld id="{D57F1E4F-1CFF-5643-939E-217C01CDF565}" type="slidenum">
              <a:rPr lang="en-US" smtClean="0"/>
              <a:pPr/>
              <a:t>22</a:t>
            </a:fld>
            <a:endParaRPr lang="en-US" dirty="0"/>
          </a:p>
        </p:txBody>
      </p:sp>
      <p:pic>
        <p:nvPicPr>
          <p:cNvPr id="5" name="Imagen 4">
            <a:extLst>
              <a:ext uri="{FF2B5EF4-FFF2-40B4-BE49-F238E27FC236}">
                <a16:creationId xmlns:a16="http://schemas.microsoft.com/office/drawing/2014/main" id="{499C5C6F-CAF3-4F37-B50B-B1B8C75D2707}"/>
              </a:ext>
            </a:extLst>
          </p:cNvPr>
          <p:cNvPicPr>
            <a:picLocks noChangeAspect="1"/>
          </p:cNvPicPr>
          <p:nvPr/>
        </p:nvPicPr>
        <p:blipFill>
          <a:blip r:embed="rId2"/>
          <a:stretch>
            <a:fillRect/>
          </a:stretch>
        </p:blipFill>
        <p:spPr>
          <a:xfrm>
            <a:off x="2828364" y="0"/>
            <a:ext cx="6535271" cy="6858000"/>
          </a:xfrm>
          <a:prstGeom prst="rect">
            <a:avLst/>
          </a:prstGeom>
        </p:spPr>
      </p:pic>
    </p:spTree>
    <p:extLst>
      <p:ext uri="{BB962C8B-B14F-4D97-AF65-F5344CB8AC3E}">
        <p14:creationId xmlns:p14="http://schemas.microsoft.com/office/powerpoint/2010/main" val="2237875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5AA0E80-2826-4C3D-8532-2BA466C8B0DB}"/>
              </a:ext>
            </a:extLst>
          </p:cNvPr>
          <p:cNvSpPr>
            <a:spLocks noGrp="1"/>
          </p:cNvSpPr>
          <p:nvPr>
            <p:ph type="dt" sz="half" idx="10"/>
          </p:nvPr>
        </p:nvSpPr>
        <p:spPr/>
        <p:txBody>
          <a:bodyPr/>
          <a:lstStyle/>
          <a:p>
            <a:fld id="{40334331-2D46-4CB6-9BD6-CECF8161AFCA}" type="datetime1">
              <a:rPr lang="en-US" smtClean="0"/>
              <a:t>3/19/2018</a:t>
            </a:fld>
            <a:endParaRPr lang="en-US" dirty="0"/>
          </a:p>
        </p:txBody>
      </p:sp>
      <p:sp>
        <p:nvSpPr>
          <p:cNvPr id="3" name="Marcador de pie de página 2">
            <a:extLst>
              <a:ext uri="{FF2B5EF4-FFF2-40B4-BE49-F238E27FC236}">
                <a16:creationId xmlns:a16="http://schemas.microsoft.com/office/drawing/2014/main" id="{10CDC668-B1CB-4998-A33E-2350DADA8726}"/>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4" name="Marcador de número de diapositiva 3">
            <a:extLst>
              <a:ext uri="{FF2B5EF4-FFF2-40B4-BE49-F238E27FC236}">
                <a16:creationId xmlns:a16="http://schemas.microsoft.com/office/drawing/2014/main" id="{9E6A9A05-E53D-49CC-BFAF-ED77E3D79AC5}"/>
              </a:ext>
            </a:extLst>
          </p:cNvPr>
          <p:cNvSpPr>
            <a:spLocks noGrp="1"/>
          </p:cNvSpPr>
          <p:nvPr>
            <p:ph type="sldNum" sz="quarter" idx="12"/>
          </p:nvPr>
        </p:nvSpPr>
        <p:spPr/>
        <p:txBody>
          <a:bodyPr/>
          <a:lstStyle/>
          <a:p>
            <a:fld id="{D57F1E4F-1CFF-5643-939E-217C01CDF565}" type="slidenum">
              <a:rPr lang="en-US" smtClean="0"/>
              <a:pPr/>
              <a:t>23</a:t>
            </a:fld>
            <a:endParaRPr lang="en-US" dirty="0"/>
          </a:p>
        </p:txBody>
      </p:sp>
      <p:pic>
        <p:nvPicPr>
          <p:cNvPr id="5" name="Imagen 4">
            <a:extLst>
              <a:ext uri="{FF2B5EF4-FFF2-40B4-BE49-F238E27FC236}">
                <a16:creationId xmlns:a16="http://schemas.microsoft.com/office/drawing/2014/main" id="{1EEE5999-C879-4A50-B8A5-46103E41FE14}"/>
              </a:ext>
            </a:extLst>
          </p:cNvPr>
          <p:cNvPicPr>
            <a:picLocks noChangeAspect="1"/>
          </p:cNvPicPr>
          <p:nvPr/>
        </p:nvPicPr>
        <p:blipFill>
          <a:blip r:embed="rId2"/>
          <a:stretch>
            <a:fillRect/>
          </a:stretch>
        </p:blipFill>
        <p:spPr>
          <a:xfrm>
            <a:off x="0" y="581025"/>
            <a:ext cx="12192000" cy="5695950"/>
          </a:xfrm>
          <a:prstGeom prst="rect">
            <a:avLst/>
          </a:prstGeom>
        </p:spPr>
      </p:pic>
    </p:spTree>
    <p:extLst>
      <p:ext uri="{BB962C8B-B14F-4D97-AF65-F5344CB8AC3E}">
        <p14:creationId xmlns:p14="http://schemas.microsoft.com/office/powerpoint/2010/main" val="2730959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55E8E11-68FE-4167-ABB9-4D1CA0B612B1}"/>
              </a:ext>
            </a:extLst>
          </p:cNvPr>
          <p:cNvSpPr>
            <a:spLocks noGrp="1"/>
          </p:cNvSpPr>
          <p:nvPr>
            <p:ph type="dt" sz="half" idx="10"/>
          </p:nvPr>
        </p:nvSpPr>
        <p:spPr/>
        <p:txBody>
          <a:bodyPr/>
          <a:lstStyle/>
          <a:p>
            <a:fld id="{40334331-2D46-4CB6-9BD6-CECF8161AFCA}" type="datetime1">
              <a:rPr lang="en-US" smtClean="0"/>
              <a:t>3/19/2018</a:t>
            </a:fld>
            <a:endParaRPr lang="en-US" dirty="0"/>
          </a:p>
        </p:txBody>
      </p:sp>
      <p:sp>
        <p:nvSpPr>
          <p:cNvPr id="3" name="Marcador de pie de página 2">
            <a:extLst>
              <a:ext uri="{FF2B5EF4-FFF2-40B4-BE49-F238E27FC236}">
                <a16:creationId xmlns:a16="http://schemas.microsoft.com/office/drawing/2014/main" id="{84929A03-EA6D-4C42-9FE9-4DD864EBFC56}"/>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4" name="Marcador de número de diapositiva 3">
            <a:extLst>
              <a:ext uri="{FF2B5EF4-FFF2-40B4-BE49-F238E27FC236}">
                <a16:creationId xmlns:a16="http://schemas.microsoft.com/office/drawing/2014/main" id="{5DF9DFA6-9C8A-40BA-98DB-8777E848BAC4}"/>
              </a:ext>
            </a:extLst>
          </p:cNvPr>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5" name="Imagen 4">
            <a:extLst>
              <a:ext uri="{FF2B5EF4-FFF2-40B4-BE49-F238E27FC236}">
                <a16:creationId xmlns:a16="http://schemas.microsoft.com/office/drawing/2014/main" id="{9111C11B-8C5E-4207-8AAF-6C6E6D1D8DC5}"/>
              </a:ext>
            </a:extLst>
          </p:cNvPr>
          <p:cNvPicPr>
            <a:picLocks noChangeAspect="1"/>
          </p:cNvPicPr>
          <p:nvPr/>
        </p:nvPicPr>
        <p:blipFill>
          <a:blip r:embed="rId2"/>
          <a:stretch>
            <a:fillRect/>
          </a:stretch>
        </p:blipFill>
        <p:spPr>
          <a:xfrm>
            <a:off x="0" y="565150"/>
            <a:ext cx="12192000" cy="5727700"/>
          </a:xfrm>
          <a:prstGeom prst="rect">
            <a:avLst/>
          </a:prstGeom>
        </p:spPr>
      </p:pic>
    </p:spTree>
    <p:extLst>
      <p:ext uri="{BB962C8B-B14F-4D97-AF65-F5344CB8AC3E}">
        <p14:creationId xmlns:p14="http://schemas.microsoft.com/office/powerpoint/2010/main" val="3071155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09676C-6CF8-468F-BD05-13C94C9A9AFE}"/>
              </a:ext>
            </a:extLst>
          </p:cNvPr>
          <p:cNvSpPr>
            <a:spLocks noGrp="1"/>
          </p:cNvSpPr>
          <p:nvPr>
            <p:ph type="title"/>
          </p:nvPr>
        </p:nvSpPr>
        <p:spPr/>
        <p:txBody>
          <a:bodyPr/>
          <a:lstStyle/>
          <a:p>
            <a:r>
              <a:rPr lang="es-MX" dirty="0"/>
              <a:t>Visor SIG: Ministerio de Energía y Minas (Argentina)</a:t>
            </a:r>
            <a:endParaRPr lang="en-US" dirty="0"/>
          </a:p>
        </p:txBody>
      </p:sp>
      <p:sp>
        <p:nvSpPr>
          <p:cNvPr id="3" name="Marcador de contenido 2">
            <a:extLst>
              <a:ext uri="{FF2B5EF4-FFF2-40B4-BE49-F238E27FC236}">
                <a16:creationId xmlns:a16="http://schemas.microsoft.com/office/drawing/2014/main" id="{811171FD-2615-4EDC-A2F4-A584EBFB82B7}"/>
              </a:ext>
            </a:extLst>
          </p:cNvPr>
          <p:cNvSpPr>
            <a:spLocks noGrp="1"/>
          </p:cNvSpPr>
          <p:nvPr>
            <p:ph idx="1"/>
          </p:nvPr>
        </p:nvSpPr>
        <p:spPr/>
        <p:txBody>
          <a:bodyPr/>
          <a:lstStyle/>
          <a:p>
            <a:r>
              <a:rPr lang="en-US" dirty="0">
                <a:hlinkClick r:id="rId2"/>
              </a:rPr>
              <a:t>https://sig.se.gob.ar/visor/visorsig.php?t=6</a:t>
            </a:r>
            <a:endParaRPr lang="en-US" dirty="0"/>
          </a:p>
          <a:p>
            <a:endParaRPr lang="en-US" dirty="0"/>
          </a:p>
        </p:txBody>
      </p:sp>
      <p:sp>
        <p:nvSpPr>
          <p:cNvPr id="4" name="Marcador de fecha 3">
            <a:extLst>
              <a:ext uri="{FF2B5EF4-FFF2-40B4-BE49-F238E27FC236}">
                <a16:creationId xmlns:a16="http://schemas.microsoft.com/office/drawing/2014/main" id="{DAD5E9FA-67A2-4BFE-9185-CC4966A42576}"/>
              </a:ext>
            </a:extLst>
          </p:cNvPr>
          <p:cNvSpPr>
            <a:spLocks noGrp="1"/>
          </p:cNvSpPr>
          <p:nvPr>
            <p:ph type="dt" sz="half" idx="10"/>
          </p:nvPr>
        </p:nvSpPr>
        <p:spPr/>
        <p:txBody>
          <a:bodyPr/>
          <a:lstStyle/>
          <a:p>
            <a:fld id="{8C2E0B5E-4C97-45D8-9FE1-1B728A989B2E}" type="datetime1">
              <a:rPr lang="en-US" smtClean="0"/>
              <a:t>3/19/2018</a:t>
            </a:fld>
            <a:endParaRPr lang="en-US" dirty="0"/>
          </a:p>
        </p:txBody>
      </p:sp>
      <p:sp>
        <p:nvSpPr>
          <p:cNvPr id="5" name="Marcador de pie de página 4">
            <a:extLst>
              <a:ext uri="{FF2B5EF4-FFF2-40B4-BE49-F238E27FC236}">
                <a16:creationId xmlns:a16="http://schemas.microsoft.com/office/drawing/2014/main" id="{9A698A48-C5B6-4D67-B17D-8928A937DEEB}"/>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6" name="Marcador de número de diapositiva 5">
            <a:extLst>
              <a:ext uri="{FF2B5EF4-FFF2-40B4-BE49-F238E27FC236}">
                <a16:creationId xmlns:a16="http://schemas.microsoft.com/office/drawing/2014/main" id="{8E00B29F-C308-49C1-ACDB-84F8987C05D4}"/>
              </a:ext>
            </a:extLst>
          </p:cNvPr>
          <p:cNvSpPr>
            <a:spLocks noGrp="1"/>
          </p:cNvSpPr>
          <p:nvPr>
            <p:ph type="sldNum" sz="quarter" idx="12"/>
          </p:nvPr>
        </p:nvSpPr>
        <p:spPr/>
        <p:txBody>
          <a:bodyPr/>
          <a:lstStyle/>
          <a:p>
            <a:fld id="{D57F1E4F-1CFF-5643-939E-217C01CDF565}" type="slidenum">
              <a:rPr lang="en-US" smtClean="0"/>
              <a:pPr/>
              <a:t>25</a:t>
            </a:fld>
            <a:endParaRPr lang="en-US" dirty="0"/>
          </a:p>
        </p:txBody>
      </p:sp>
      <p:pic>
        <p:nvPicPr>
          <p:cNvPr id="9" name="Imagen 8" descr="Imagen que contiene mapa, texto&#10;&#10;Descripción generada con confianza muy alta">
            <a:extLst>
              <a:ext uri="{FF2B5EF4-FFF2-40B4-BE49-F238E27FC236}">
                <a16:creationId xmlns:a16="http://schemas.microsoft.com/office/drawing/2014/main" id="{C65D2FCF-36FB-4C18-AA4B-C5E08A871E65}"/>
              </a:ext>
            </a:extLst>
          </p:cNvPr>
          <p:cNvPicPr>
            <a:picLocks noChangeAspect="1"/>
          </p:cNvPicPr>
          <p:nvPr/>
        </p:nvPicPr>
        <p:blipFill>
          <a:blip r:embed="rId3"/>
          <a:stretch>
            <a:fillRect/>
          </a:stretch>
        </p:blipFill>
        <p:spPr>
          <a:xfrm>
            <a:off x="1876245" y="2595684"/>
            <a:ext cx="8808856" cy="4141546"/>
          </a:xfrm>
          <a:prstGeom prst="rect">
            <a:avLst/>
          </a:prstGeom>
        </p:spPr>
      </p:pic>
      <p:pic>
        <p:nvPicPr>
          <p:cNvPr id="7" name="Imagen 6">
            <a:extLst>
              <a:ext uri="{FF2B5EF4-FFF2-40B4-BE49-F238E27FC236}">
                <a16:creationId xmlns:a16="http://schemas.microsoft.com/office/drawing/2014/main" id="{E1D2DDEB-DDFC-4485-8B21-DDA3107A34A7}"/>
              </a:ext>
            </a:extLst>
          </p:cNvPr>
          <p:cNvPicPr>
            <a:picLocks noChangeAspect="1"/>
          </p:cNvPicPr>
          <p:nvPr/>
        </p:nvPicPr>
        <p:blipFill>
          <a:blip r:embed="rId4"/>
          <a:stretch>
            <a:fillRect/>
          </a:stretch>
        </p:blipFill>
        <p:spPr>
          <a:xfrm>
            <a:off x="5432424" y="1264555"/>
            <a:ext cx="3228975" cy="600075"/>
          </a:xfrm>
          <a:prstGeom prst="rect">
            <a:avLst/>
          </a:prstGeom>
        </p:spPr>
      </p:pic>
    </p:spTree>
    <p:extLst>
      <p:ext uri="{BB962C8B-B14F-4D97-AF65-F5344CB8AC3E}">
        <p14:creationId xmlns:p14="http://schemas.microsoft.com/office/powerpoint/2010/main" val="2943324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EB87030-E102-4C38-BF14-E31E4CD407C8}"/>
              </a:ext>
            </a:extLst>
          </p:cNvPr>
          <p:cNvSpPr>
            <a:spLocks noGrp="1"/>
          </p:cNvSpPr>
          <p:nvPr>
            <p:ph type="dt" sz="half" idx="10"/>
          </p:nvPr>
        </p:nvSpPr>
        <p:spPr/>
        <p:txBody>
          <a:bodyPr/>
          <a:lstStyle/>
          <a:p>
            <a:fld id="{40334331-2D46-4CB6-9BD6-CECF8161AFCA}" type="datetime1">
              <a:rPr lang="en-US" smtClean="0"/>
              <a:t>3/19/2018</a:t>
            </a:fld>
            <a:endParaRPr lang="en-US" dirty="0"/>
          </a:p>
        </p:txBody>
      </p:sp>
      <p:sp>
        <p:nvSpPr>
          <p:cNvPr id="3" name="Marcador de pie de página 2">
            <a:extLst>
              <a:ext uri="{FF2B5EF4-FFF2-40B4-BE49-F238E27FC236}">
                <a16:creationId xmlns:a16="http://schemas.microsoft.com/office/drawing/2014/main" id="{1FD43778-6FAD-4528-A686-1FA502203A58}"/>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4" name="Marcador de número de diapositiva 3">
            <a:extLst>
              <a:ext uri="{FF2B5EF4-FFF2-40B4-BE49-F238E27FC236}">
                <a16:creationId xmlns:a16="http://schemas.microsoft.com/office/drawing/2014/main" id="{3B86BD45-72C8-42BC-81DF-0CCA1168F798}"/>
              </a:ext>
            </a:extLst>
          </p:cNvPr>
          <p:cNvSpPr>
            <a:spLocks noGrp="1"/>
          </p:cNvSpPr>
          <p:nvPr>
            <p:ph type="sldNum" sz="quarter" idx="12"/>
          </p:nvPr>
        </p:nvSpPr>
        <p:spPr/>
        <p:txBody>
          <a:bodyPr/>
          <a:lstStyle/>
          <a:p>
            <a:fld id="{D57F1E4F-1CFF-5643-939E-217C01CDF565}" type="slidenum">
              <a:rPr lang="en-US" smtClean="0"/>
              <a:pPr/>
              <a:t>26</a:t>
            </a:fld>
            <a:endParaRPr lang="en-US" dirty="0"/>
          </a:p>
        </p:txBody>
      </p:sp>
      <p:pic>
        <p:nvPicPr>
          <p:cNvPr id="6" name="Imagen 5" descr="Imagen que contiene texto, mapa&#10;&#10;Descripción generada con confianza muy alta">
            <a:extLst>
              <a:ext uri="{FF2B5EF4-FFF2-40B4-BE49-F238E27FC236}">
                <a16:creationId xmlns:a16="http://schemas.microsoft.com/office/drawing/2014/main" id="{D44DB14C-1165-466F-B5C0-DFD9B413B669}"/>
              </a:ext>
            </a:extLst>
          </p:cNvPr>
          <p:cNvPicPr>
            <a:picLocks noChangeAspect="1"/>
          </p:cNvPicPr>
          <p:nvPr/>
        </p:nvPicPr>
        <p:blipFill>
          <a:blip r:embed="rId2"/>
          <a:stretch>
            <a:fillRect/>
          </a:stretch>
        </p:blipFill>
        <p:spPr>
          <a:xfrm>
            <a:off x="1135985" y="0"/>
            <a:ext cx="9920030" cy="6858000"/>
          </a:xfrm>
          <a:prstGeom prst="rect">
            <a:avLst/>
          </a:prstGeom>
        </p:spPr>
      </p:pic>
    </p:spTree>
    <p:extLst>
      <p:ext uri="{BB962C8B-B14F-4D97-AF65-F5344CB8AC3E}">
        <p14:creationId xmlns:p14="http://schemas.microsoft.com/office/powerpoint/2010/main" val="1712267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8ECCC3A-3470-400A-9F43-802AC9C7635A}"/>
              </a:ext>
            </a:extLst>
          </p:cNvPr>
          <p:cNvSpPr>
            <a:spLocks noGrp="1"/>
          </p:cNvSpPr>
          <p:nvPr>
            <p:ph type="dt" sz="half" idx="10"/>
          </p:nvPr>
        </p:nvSpPr>
        <p:spPr/>
        <p:txBody>
          <a:bodyPr/>
          <a:lstStyle/>
          <a:p>
            <a:fld id="{40334331-2D46-4CB6-9BD6-CECF8161AFCA}" type="datetime1">
              <a:rPr lang="en-US" smtClean="0"/>
              <a:t>3/19/2018</a:t>
            </a:fld>
            <a:endParaRPr lang="en-US" dirty="0"/>
          </a:p>
        </p:txBody>
      </p:sp>
      <p:sp>
        <p:nvSpPr>
          <p:cNvPr id="3" name="Marcador de pie de página 2">
            <a:extLst>
              <a:ext uri="{FF2B5EF4-FFF2-40B4-BE49-F238E27FC236}">
                <a16:creationId xmlns:a16="http://schemas.microsoft.com/office/drawing/2014/main" id="{D692954E-2E59-4A93-B8EF-C4FAE0356DBB}"/>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4" name="Marcador de número de diapositiva 3">
            <a:extLst>
              <a:ext uri="{FF2B5EF4-FFF2-40B4-BE49-F238E27FC236}">
                <a16:creationId xmlns:a16="http://schemas.microsoft.com/office/drawing/2014/main" id="{57C8F452-A156-4BFA-B839-02CA846E6F8A}"/>
              </a:ext>
            </a:extLst>
          </p:cNvPr>
          <p:cNvSpPr>
            <a:spLocks noGrp="1"/>
          </p:cNvSpPr>
          <p:nvPr>
            <p:ph type="sldNum" sz="quarter" idx="12"/>
          </p:nvPr>
        </p:nvSpPr>
        <p:spPr/>
        <p:txBody>
          <a:bodyPr/>
          <a:lstStyle/>
          <a:p>
            <a:fld id="{D57F1E4F-1CFF-5643-939E-217C01CDF565}" type="slidenum">
              <a:rPr lang="en-US" smtClean="0"/>
              <a:pPr/>
              <a:t>27</a:t>
            </a:fld>
            <a:endParaRPr lang="en-US" dirty="0"/>
          </a:p>
        </p:txBody>
      </p:sp>
      <p:pic>
        <p:nvPicPr>
          <p:cNvPr id="6" name="Imagen 5" descr="Imagen que contiene mapa, texto&#10;&#10;Descripción generada con confianza muy alta">
            <a:extLst>
              <a:ext uri="{FF2B5EF4-FFF2-40B4-BE49-F238E27FC236}">
                <a16:creationId xmlns:a16="http://schemas.microsoft.com/office/drawing/2014/main" id="{D9E65476-6A97-41D9-904A-53C59868712F}"/>
              </a:ext>
            </a:extLst>
          </p:cNvPr>
          <p:cNvPicPr>
            <a:picLocks noChangeAspect="1"/>
          </p:cNvPicPr>
          <p:nvPr/>
        </p:nvPicPr>
        <p:blipFill>
          <a:blip r:embed="rId2"/>
          <a:stretch>
            <a:fillRect/>
          </a:stretch>
        </p:blipFill>
        <p:spPr>
          <a:xfrm>
            <a:off x="0" y="647919"/>
            <a:ext cx="12192000" cy="5562161"/>
          </a:xfrm>
          <a:prstGeom prst="rect">
            <a:avLst/>
          </a:prstGeom>
        </p:spPr>
      </p:pic>
    </p:spTree>
    <p:extLst>
      <p:ext uri="{BB962C8B-B14F-4D97-AF65-F5344CB8AC3E}">
        <p14:creationId xmlns:p14="http://schemas.microsoft.com/office/powerpoint/2010/main" val="1164785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46A6309-D69D-45E8-9211-05A90526E6F6}"/>
              </a:ext>
            </a:extLst>
          </p:cNvPr>
          <p:cNvSpPr>
            <a:spLocks noGrp="1"/>
          </p:cNvSpPr>
          <p:nvPr>
            <p:ph type="dt" sz="half" idx="10"/>
          </p:nvPr>
        </p:nvSpPr>
        <p:spPr/>
        <p:txBody>
          <a:bodyPr/>
          <a:lstStyle/>
          <a:p>
            <a:fld id="{40334331-2D46-4CB6-9BD6-CECF8161AFCA}" type="datetime1">
              <a:rPr lang="en-US" smtClean="0"/>
              <a:t>3/19/2018</a:t>
            </a:fld>
            <a:endParaRPr lang="en-US" dirty="0"/>
          </a:p>
        </p:txBody>
      </p:sp>
      <p:sp>
        <p:nvSpPr>
          <p:cNvPr id="3" name="Marcador de pie de página 2">
            <a:extLst>
              <a:ext uri="{FF2B5EF4-FFF2-40B4-BE49-F238E27FC236}">
                <a16:creationId xmlns:a16="http://schemas.microsoft.com/office/drawing/2014/main" id="{8BCE14C5-00B4-4EFD-A9C9-2A51D85B9AB1}"/>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4" name="Marcador de número de diapositiva 3">
            <a:extLst>
              <a:ext uri="{FF2B5EF4-FFF2-40B4-BE49-F238E27FC236}">
                <a16:creationId xmlns:a16="http://schemas.microsoft.com/office/drawing/2014/main" id="{A35809C0-FAB0-43B8-B943-6FFCD04F37F5}"/>
              </a:ext>
            </a:extLst>
          </p:cNvPr>
          <p:cNvSpPr>
            <a:spLocks noGrp="1"/>
          </p:cNvSpPr>
          <p:nvPr>
            <p:ph type="sldNum" sz="quarter" idx="12"/>
          </p:nvPr>
        </p:nvSpPr>
        <p:spPr/>
        <p:txBody>
          <a:bodyPr/>
          <a:lstStyle/>
          <a:p>
            <a:fld id="{D57F1E4F-1CFF-5643-939E-217C01CDF565}" type="slidenum">
              <a:rPr lang="en-US" smtClean="0"/>
              <a:pPr/>
              <a:t>28</a:t>
            </a:fld>
            <a:endParaRPr lang="en-US" dirty="0"/>
          </a:p>
        </p:txBody>
      </p:sp>
      <p:pic>
        <p:nvPicPr>
          <p:cNvPr id="6" name="Imagen 5" descr="Imagen que contiene texto, mapa&#10;&#10;Descripción generada con confianza muy alta">
            <a:extLst>
              <a:ext uri="{FF2B5EF4-FFF2-40B4-BE49-F238E27FC236}">
                <a16:creationId xmlns:a16="http://schemas.microsoft.com/office/drawing/2014/main" id="{C8BFE09A-0E32-4D9B-99E6-1E1272B78E48}"/>
              </a:ext>
            </a:extLst>
          </p:cNvPr>
          <p:cNvPicPr>
            <a:picLocks noChangeAspect="1"/>
          </p:cNvPicPr>
          <p:nvPr/>
        </p:nvPicPr>
        <p:blipFill>
          <a:blip r:embed="rId2"/>
          <a:stretch>
            <a:fillRect/>
          </a:stretch>
        </p:blipFill>
        <p:spPr>
          <a:xfrm>
            <a:off x="2471826" y="0"/>
            <a:ext cx="7248347" cy="6858000"/>
          </a:xfrm>
          <a:prstGeom prst="rect">
            <a:avLst/>
          </a:prstGeom>
        </p:spPr>
      </p:pic>
    </p:spTree>
    <p:extLst>
      <p:ext uri="{BB962C8B-B14F-4D97-AF65-F5344CB8AC3E}">
        <p14:creationId xmlns:p14="http://schemas.microsoft.com/office/powerpoint/2010/main" val="3555221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BCAF355-210A-4893-A0D0-ED6457C25C66}"/>
              </a:ext>
            </a:extLst>
          </p:cNvPr>
          <p:cNvSpPr>
            <a:spLocks noGrp="1"/>
          </p:cNvSpPr>
          <p:nvPr>
            <p:ph type="dt" sz="half" idx="10"/>
          </p:nvPr>
        </p:nvSpPr>
        <p:spPr/>
        <p:txBody>
          <a:bodyPr/>
          <a:lstStyle/>
          <a:p>
            <a:fld id="{40334331-2D46-4CB6-9BD6-CECF8161AFCA}" type="datetime1">
              <a:rPr lang="en-US" smtClean="0"/>
              <a:t>3/19/2018</a:t>
            </a:fld>
            <a:endParaRPr lang="en-US" dirty="0"/>
          </a:p>
        </p:txBody>
      </p:sp>
      <p:sp>
        <p:nvSpPr>
          <p:cNvPr id="3" name="Marcador de pie de página 2">
            <a:extLst>
              <a:ext uri="{FF2B5EF4-FFF2-40B4-BE49-F238E27FC236}">
                <a16:creationId xmlns:a16="http://schemas.microsoft.com/office/drawing/2014/main" id="{C5B9A120-A79C-4E24-9550-91CCE77DFDF6}"/>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4" name="Marcador de número de diapositiva 3">
            <a:extLst>
              <a:ext uri="{FF2B5EF4-FFF2-40B4-BE49-F238E27FC236}">
                <a16:creationId xmlns:a16="http://schemas.microsoft.com/office/drawing/2014/main" id="{1C9B8F85-C586-4F6E-8F72-4B74B4B8D8BA}"/>
              </a:ext>
            </a:extLst>
          </p:cNvPr>
          <p:cNvSpPr>
            <a:spLocks noGrp="1"/>
          </p:cNvSpPr>
          <p:nvPr>
            <p:ph type="sldNum" sz="quarter" idx="12"/>
          </p:nvPr>
        </p:nvSpPr>
        <p:spPr/>
        <p:txBody>
          <a:bodyPr/>
          <a:lstStyle/>
          <a:p>
            <a:fld id="{D57F1E4F-1CFF-5643-939E-217C01CDF565}" type="slidenum">
              <a:rPr lang="en-US" smtClean="0"/>
              <a:pPr/>
              <a:t>29</a:t>
            </a:fld>
            <a:endParaRPr lang="en-US" dirty="0"/>
          </a:p>
        </p:txBody>
      </p:sp>
      <p:pic>
        <p:nvPicPr>
          <p:cNvPr id="6" name="Imagen 5" descr="Imagen que contiene texto, mapa&#10;&#10;Descripción generada con confianza muy alta">
            <a:extLst>
              <a:ext uri="{FF2B5EF4-FFF2-40B4-BE49-F238E27FC236}">
                <a16:creationId xmlns:a16="http://schemas.microsoft.com/office/drawing/2014/main" id="{7D742B2A-1980-4B5F-AA52-74C87C1AEEBE}"/>
              </a:ext>
            </a:extLst>
          </p:cNvPr>
          <p:cNvPicPr>
            <a:picLocks noChangeAspect="1"/>
          </p:cNvPicPr>
          <p:nvPr/>
        </p:nvPicPr>
        <p:blipFill>
          <a:blip r:embed="rId2"/>
          <a:stretch>
            <a:fillRect/>
          </a:stretch>
        </p:blipFill>
        <p:spPr>
          <a:xfrm>
            <a:off x="1963713" y="0"/>
            <a:ext cx="8264574" cy="6858000"/>
          </a:xfrm>
          <a:prstGeom prst="rect">
            <a:avLst/>
          </a:prstGeom>
        </p:spPr>
      </p:pic>
    </p:spTree>
    <p:extLst>
      <p:ext uri="{BB962C8B-B14F-4D97-AF65-F5344CB8AC3E}">
        <p14:creationId xmlns:p14="http://schemas.microsoft.com/office/powerpoint/2010/main" val="3509759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5A53B7-F518-4E68-9065-2CBD46687906}"/>
              </a:ext>
            </a:extLst>
          </p:cNvPr>
          <p:cNvSpPr>
            <a:spLocks noGrp="1"/>
          </p:cNvSpPr>
          <p:nvPr>
            <p:ph type="title"/>
          </p:nvPr>
        </p:nvSpPr>
        <p:spPr/>
        <p:txBody>
          <a:bodyPr/>
          <a:lstStyle/>
          <a:p>
            <a:r>
              <a:rPr lang="en-US" dirty="0"/>
              <a:t>Co-</a:t>
            </a:r>
            <a:r>
              <a:rPr lang="en-US" dirty="0" err="1"/>
              <a:t>financiado</a:t>
            </a:r>
            <a:r>
              <a:rPr lang="en-US" dirty="0"/>
              <a:t> &amp; Multi-</a:t>
            </a:r>
            <a:r>
              <a:rPr lang="en-US" dirty="0" err="1"/>
              <a:t>institucional</a:t>
            </a:r>
            <a:endParaRPr lang="en-US" dirty="0"/>
          </a:p>
        </p:txBody>
      </p:sp>
      <p:sp>
        <p:nvSpPr>
          <p:cNvPr id="3" name="Marcador de fecha 2">
            <a:extLst>
              <a:ext uri="{FF2B5EF4-FFF2-40B4-BE49-F238E27FC236}">
                <a16:creationId xmlns:a16="http://schemas.microsoft.com/office/drawing/2014/main" id="{1BE1E760-2989-4283-8733-2FB30CB3B501}"/>
              </a:ext>
            </a:extLst>
          </p:cNvPr>
          <p:cNvSpPr>
            <a:spLocks noGrp="1"/>
          </p:cNvSpPr>
          <p:nvPr>
            <p:ph type="dt" sz="half" idx="10"/>
          </p:nvPr>
        </p:nvSpPr>
        <p:spPr/>
        <p:txBody>
          <a:bodyPr/>
          <a:lstStyle/>
          <a:p>
            <a:fld id="{D4401A49-DAC0-401F-8F63-A2304E9C218E}" type="datetime1">
              <a:rPr lang="en-US" smtClean="0"/>
              <a:t>3/19/2018</a:t>
            </a:fld>
            <a:endParaRPr lang="en-US" dirty="0"/>
          </a:p>
        </p:txBody>
      </p:sp>
      <p:sp>
        <p:nvSpPr>
          <p:cNvPr id="5" name="Marcador de número de diapositiva 4">
            <a:extLst>
              <a:ext uri="{FF2B5EF4-FFF2-40B4-BE49-F238E27FC236}">
                <a16:creationId xmlns:a16="http://schemas.microsoft.com/office/drawing/2014/main" id="{4763F97B-3592-41B5-B8C3-91671C2CB6FF}"/>
              </a:ext>
            </a:extLst>
          </p:cNvPr>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6" name="Imagen 5">
            <a:extLst>
              <a:ext uri="{FF2B5EF4-FFF2-40B4-BE49-F238E27FC236}">
                <a16:creationId xmlns:a16="http://schemas.microsoft.com/office/drawing/2014/main" id="{51B21644-4704-4105-9604-C8F479788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6563" y="1712361"/>
            <a:ext cx="1042267" cy="1279332"/>
          </a:xfrm>
          <a:prstGeom prst="rect">
            <a:avLst/>
          </a:prstGeom>
        </p:spPr>
      </p:pic>
      <p:pic>
        <p:nvPicPr>
          <p:cNvPr id="7" name="Imagen 6">
            <a:extLst>
              <a:ext uri="{FF2B5EF4-FFF2-40B4-BE49-F238E27FC236}">
                <a16:creationId xmlns:a16="http://schemas.microsoft.com/office/drawing/2014/main" id="{B550E6F6-C75B-48C4-9179-2C35829BF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84" y="5573487"/>
            <a:ext cx="3131633" cy="1104518"/>
          </a:xfrm>
          <a:prstGeom prst="rect">
            <a:avLst/>
          </a:prstGeom>
        </p:spPr>
      </p:pic>
      <p:pic>
        <p:nvPicPr>
          <p:cNvPr id="8" name="Imagen 7">
            <a:extLst>
              <a:ext uri="{FF2B5EF4-FFF2-40B4-BE49-F238E27FC236}">
                <a16:creationId xmlns:a16="http://schemas.microsoft.com/office/drawing/2014/main" id="{C972CC01-2028-4C1D-B6E5-7CC59014B2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783" y="1816608"/>
            <a:ext cx="4656107" cy="1232627"/>
          </a:xfrm>
          <a:prstGeom prst="rect">
            <a:avLst/>
          </a:prstGeom>
        </p:spPr>
      </p:pic>
      <p:pic>
        <p:nvPicPr>
          <p:cNvPr id="9" name="Imagen 8">
            <a:extLst>
              <a:ext uri="{FF2B5EF4-FFF2-40B4-BE49-F238E27FC236}">
                <a16:creationId xmlns:a16="http://schemas.microsoft.com/office/drawing/2014/main" id="{2B69A040-62E1-4346-B7F2-6EAD3F369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5243" y="5573487"/>
            <a:ext cx="3809773" cy="1104518"/>
          </a:xfrm>
          <a:prstGeom prst="rect">
            <a:avLst/>
          </a:prstGeom>
        </p:spPr>
      </p:pic>
      <p:pic>
        <p:nvPicPr>
          <p:cNvPr id="10" name="Imagen 9">
            <a:extLst>
              <a:ext uri="{FF2B5EF4-FFF2-40B4-BE49-F238E27FC236}">
                <a16:creationId xmlns:a16="http://schemas.microsoft.com/office/drawing/2014/main" id="{9805953F-CB2B-4CEA-8243-FC8AA22D51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0107" y="3589062"/>
            <a:ext cx="2145634" cy="1341777"/>
          </a:xfrm>
          <a:prstGeom prst="rect">
            <a:avLst/>
          </a:prstGeom>
        </p:spPr>
      </p:pic>
      <p:pic>
        <p:nvPicPr>
          <p:cNvPr id="11" name="Gráfico 10">
            <a:extLst>
              <a:ext uri="{FF2B5EF4-FFF2-40B4-BE49-F238E27FC236}">
                <a16:creationId xmlns:a16="http://schemas.microsoft.com/office/drawing/2014/main" id="{4DC555B6-50F7-4BF3-BEDE-51BA75840D7B}"/>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973942" y="5725958"/>
            <a:ext cx="4043374" cy="742478"/>
          </a:xfrm>
          <a:prstGeom prst="rect">
            <a:avLst/>
          </a:prstGeom>
        </p:spPr>
      </p:pic>
      <p:pic>
        <p:nvPicPr>
          <p:cNvPr id="12" name="Picture 2" descr="LangSelect FIP.png">
            <a:extLst>
              <a:ext uri="{FF2B5EF4-FFF2-40B4-BE49-F238E27FC236}">
                <a16:creationId xmlns:a16="http://schemas.microsoft.com/office/drawing/2014/main" id="{2EEF3604-3C0F-48D7-9DA7-2E28AF7C763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81949"/>
          <a:stretch/>
        </p:blipFill>
        <p:spPr bwMode="auto">
          <a:xfrm>
            <a:off x="7912846" y="3591407"/>
            <a:ext cx="2448766" cy="1457181"/>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05F00F71-D1D7-4B6B-816E-7928B6FF15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2073" y="1762681"/>
            <a:ext cx="3933670" cy="1229012"/>
          </a:xfrm>
          <a:prstGeom prst="rect">
            <a:avLst/>
          </a:prstGeom>
        </p:spPr>
      </p:pic>
      <p:pic>
        <p:nvPicPr>
          <p:cNvPr id="14" name="Imagen 13">
            <a:extLst>
              <a:ext uri="{FF2B5EF4-FFF2-40B4-BE49-F238E27FC236}">
                <a16:creationId xmlns:a16="http://schemas.microsoft.com/office/drawing/2014/main" id="{34415B59-E2DA-479E-AE36-7ECC06C7EC2D}"/>
              </a:ext>
            </a:extLst>
          </p:cNvPr>
          <p:cNvPicPr>
            <a:picLocks noChangeAspect="1"/>
          </p:cNvPicPr>
          <p:nvPr/>
        </p:nvPicPr>
        <p:blipFill>
          <a:blip r:embed="rId11"/>
          <a:stretch>
            <a:fillRect/>
          </a:stretch>
        </p:blipFill>
        <p:spPr>
          <a:xfrm>
            <a:off x="4252784" y="3369977"/>
            <a:ext cx="3131633" cy="1977415"/>
          </a:xfrm>
          <a:prstGeom prst="rect">
            <a:avLst/>
          </a:prstGeom>
        </p:spPr>
      </p:pic>
      <p:pic>
        <p:nvPicPr>
          <p:cNvPr id="15" name="Imagen 14">
            <a:extLst>
              <a:ext uri="{FF2B5EF4-FFF2-40B4-BE49-F238E27FC236}">
                <a16:creationId xmlns:a16="http://schemas.microsoft.com/office/drawing/2014/main" id="{69FB9423-FF45-45D7-B9F9-58284495FC5B}"/>
              </a:ext>
            </a:extLst>
          </p:cNvPr>
          <p:cNvPicPr>
            <a:picLocks noChangeAspect="1"/>
          </p:cNvPicPr>
          <p:nvPr/>
        </p:nvPicPr>
        <p:blipFill rotWithShape="1">
          <a:blip r:embed="rId12"/>
          <a:srcRect b="10245"/>
          <a:stretch/>
        </p:blipFill>
        <p:spPr>
          <a:xfrm>
            <a:off x="1740500" y="33954"/>
            <a:ext cx="8687968" cy="1565359"/>
          </a:xfrm>
          <a:prstGeom prst="rect">
            <a:avLst/>
          </a:prstGeom>
        </p:spPr>
      </p:pic>
    </p:spTree>
    <p:extLst>
      <p:ext uri="{BB962C8B-B14F-4D97-AF65-F5344CB8AC3E}">
        <p14:creationId xmlns:p14="http://schemas.microsoft.com/office/powerpoint/2010/main" val="36664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2E112F3-A557-41CA-8D03-ED5F14B18E8A}"/>
              </a:ext>
            </a:extLst>
          </p:cNvPr>
          <p:cNvSpPr>
            <a:spLocks noGrp="1"/>
          </p:cNvSpPr>
          <p:nvPr>
            <p:ph type="dt" sz="half" idx="10"/>
          </p:nvPr>
        </p:nvSpPr>
        <p:spPr/>
        <p:txBody>
          <a:bodyPr/>
          <a:lstStyle/>
          <a:p>
            <a:fld id="{40334331-2D46-4CB6-9BD6-CECF8161AFCA}" type="datetime1">
              <a:rPr lang="en-US" smtClean="0"/>
              <a:t>3/19/2018</a:t>
            </a:fld>
            <a:endParaRPr lang="en-US" dirty="0"/>
          </a:p>
        </p:txBody>
      </p:sp>
      <p:sp>
        <p:nvSpPr>
          <p:cNvPr id="3" name="Marcador de pie de página 2">
            <a:extLst>
              <a:ext uri="{FF2B5EF4-FFF2-40B4-BE49-F238E27FC236}">
                <a16:creationId xmlns:a16="http://schemas.microsoft.com/office/drawing/2014/main" id="{09082C45-A771-4213-95BA-818B9E2E0C68}"/>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4" name="Marcador de número de diapositiva 3">
            <a:extLst>
              <a:ext uri="{FF2B5EF4-FFF2-40B4-BE49-F238E27FC236}">
                <a16:creationId xmlns:a16="http://schemas.microsoft.com/office/drawing/2014/main" id="{1CCF2EB2-4366-4FAF-BC8B-362FA794E681}"/>
              </a:ext>
            </a:extLst>
          </p:cNvPr>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6" name="Imagen 5" descr="Imagen que contiene texto, mapa&#10;&#10;Descripción generada con confianza muy alta">
            <a:extLst>
              <a:ext uri="{FF2B5EF4-FFF2-40B4-BE49-F238E27FC236}">
                <a16:creationId xmlns:a16="http://schemas.microsoft.com/office/drawing/2014/main" id="{237933D5-D864-4892-9D02-AB4B336097E7}"/>
              </a:ext>
            </a:extLst>
          </p:cNvPr>
          <p:cNvPicPr>
            <a:picLocks noChangeAspect="1"/>
          </p:cNvPicPr>
          <p:nvPr/>
        </p:nvPicPr>
        <p:blipFill>
          <a:blip r:embed="rId2"/>
          <a:stretch>
            <a:fillRect/>
          </a:stretch>
        </p:blipFill>
        <p:spPr>
          <a:xfrm>
            <a:off x="0" y="649427"/>
            <a:ext cx="12192000" cy="5559145"/>
          </a:xfrm>
          <a:prstGeom prst="rect">
            <a:avLst/>
          </a:prstGeom>
        </p:spPr>
      </p:pic>
    </p:spTree>
    <p:extLst>
      <p:ext uri="{BB962C8B-B14F-4D97-AF65-F5344CB8AC3E}">
        <p14:creationId xmlns:p14="http://schemas.microsoft.com/office/powerpoint/2010/main" val="4193010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E8C99CB-03F7-4439-BDD7-B833CC751565}"/>
              </a:ext>
            </a:extLst>
          </p:cNvPr>
          <p:cNvSpPr>
            <a:spLocks noGrp="1"/>
          </p:cNvSpPr>
          <p:nvPr>
            <p:ph type="dt" sz="half" idx="10"/>
          </p:nvPr>
        </p:nvSpPr>
        <p:spPr/>
        <p:txBody>
          <a:bodyPr/>
          <a:lstStyle/>
          <a:p>
            <a:fld id="{40334331-2D46-4CB6-9BD6-CECF8161AFCA}" type="datetime1">
              <a:rPr lang="en-US" smtClean="0"/>
              <a:t>3/19/2018</a:t>
            </a:fld>
            <a:endParaRPr lang="en-US" dirty="0"/>
          </a:p>
        </p:txBody>
      </p:sp>
      <p:sp>
        <p:nvSpPr>
          <p:cNvPr id="3" name="Marcador de pie de página 2">
            <a:extLst>
              <a:ext uri="{FF2B5EF4-FFF2-40B4-BE49-F238E27FC236}">
                <a16:creationId xmlns:a16="http://schemas.microsoft.com/office/drawing/2014/main" id="{2FD8C9DD-A590-47D4-9B8B-2AEAD3269A10}"/>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4" name="Marcador de número de diapositiva 3">
            <a:extLst>
              <a:ext uri="{FF2B5EF4-FFF2-40B4-BE49-F238E27FC236}">
                <a16:creationId xmlns:a16="http://schemas.microsoft.com/office/drawing/2014/main" id="{0EAED029-0F47-43F2-94D9-411B4A8677AF}"/>
              </a:ext>
            </a:extLst>
          </p:cNvPr>
          <p:cNvSpPr>
            <a:spLocks noGrp="1"/>
          </p:cNvSpPr>
          <p:nvPr>
            <p:ph type="sldNum" sz="quarter" idx="12"/>
          </p:nvPr>
        </p:nvSpPr>
        <p:spPr/>
        <p:txBody>
          <a:bodyPr/>
          <a:lstStyle/>
          <a:p>
            <a:fld id="{D57F1E4F-1CFF-5643-939E-217C01CDF565}" type="slidenum">
              <a:rPr lang="en-US" smtClean="0"/>
              <a:pPr/>
              <a:t>31</a:t>
            </a:fld>
            <a:endParaRPr lang="en-US" dirty="0"/>
          </a:p>
        </p:txBody>
      </p:sp>
      <p:pic>
        <p:nvPicPr>
          <p:cNvPr id="6" name="Imagen 5" descr="Imagen que contiene texto, mapa&#10;&#10;Descripción generada con confianza muy alta">
            <a:extLst>
              <a:ext uri="{FF2B5EF4-FFF2-40B4-BE49-F238E27FC236}">
                <a16:creationId xmlns:a16="http://schemas.microsoft.com/office/drawing/2014/main" id="{B5DEC64E-9A58-4D4C-9304-55605A7AF1CA}"/>
              </a:ext>
            </a:extLst>
          </p:cNvPr>
          <p:cNvPicPr>
            <a:picLocks noChangeAspect="1"/>
          </p:cNvPicPr>
          <p:nvPr/>
        </p:nvPicPr>
        <p:blipFill>
          <a:blip r:embed="rId2"/>
          <a:stretch>
            <a:fillRect/>
          </a:stretch>
        </p:blipFill>
        <p:spPr>
          <a:xfrm>
            <a:off x="1290681" y="0"/>
            <a:ext cx="9610638" cy="6858000"/>
          </a:xfrm>
          <a:prstGeom prst="rect">
            <a:avLst/>
          </a:prstGeom>
        </p:spPr>
      </p:pic>
    </p:spTree>
    <p:extLst>
      <p:ext uri="{BB962C8B-B14F-4D97-AF65-F5344CB8AC3E}">
        <p14:creationId xmlns:p14="http://schemas.microsoft.com/office/powerpoint/2010/main" val="1832146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B3FB9D1-E930-4453-9B62-CB43958C447D}"/>
              </a:ext>
            </a:extLst>
          </p:cNvPr>
          <p:cNvSpPr>
            <a:spLocks noGrp="1"/>
          </p:cNvSpPr>
          <p:nvPr>
            <p:ph type="dt" sz="half" idx="10"/>
          </p:nvPr>
        </p:nvSpPr>
        <p:spPr/>
        <p:txBody>
          <a:bodyPr/>
          <a:lstStyle/>
          <a:p>
            <a:fld id="{40334331-2D46-4CB6-9BD6-CECF8161AFCA}" type="datetime1">
              <a:rPr lang="en-US" smtClean="0"/>
              <a:t>3/19/2018</a:t>
            </a:fld>
            <a:endParaRPr lang="en-US" dirty="0"/>
          </a:p>
        </p:txBody>
      </p:sp>
      <p:sp>
        <p:nvSpPr>
          <p:cNvPr id="3" name="Marcador de pie de página 2">
            <a:extLst>
              <a:ext uri="{FF2B5EF4-FFF2-40B4-BE49-F238E27FC236}">
                <a16:creationId xmlns:a16="http://schemas.microsoft.com/office/drawing/2014/main" id="{11BA98FD-4EC7-4976-8CCE-83815EC89740}"/>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4" name="Marcador de número de diapositiva 3">
            <a:extLst>
              <a:ext uri="{FF2B5EF4-FFF2-40B4-BE49-F238E27FC236}">
                <a16:creationId xmlns:a16="http://schemas.microsoft.com/office/drawing/2014/main" id="{5F899076-D557-404B-B5E3-09DE0AF41A81}"/>
              </a:ext>
            </a:extLst>
          </p:cNvPr>
          <p:cNvSpPr>
            <a:spLocks noGrp="1"/>
          </p:cNvSpPr>
          <p:nvPr>
            <p:ph type="sldNum" sz="quarter" idx="12"/>
          </p:nvPr>
        </p:nvSpPr>
        <p:spPr/>
        <p:txBody>
          <a:bodyPr/>
          <a:lstStyle/>
          <a:p>
            <a:fld id="{D57F1E4F-1CFF-5643-939E-217C01CDF565}" type="slidenum">
              <a:rPr lang="en-US" smtClean="0"/>
              <a:pPr/>
              <a:t>32</a:t>
            </a:fld>
            <a:endParaRPr lang="en-US" dirty="0"/>
          </a:p>
        </p:txBody>
      </p:sp>
      <p:pic>
        <p:nvPicPr>
          <p:cNvPr id="6" name="Imagen 5" descr="Imagen que contiene texto, mapa&#10;&#10;Descripción generada con confianza muy alta">
            <a:extLst>
              <a:ext uri="{FF2B5EF4-FFF2-40B4-BE49-F238E27FC236}">
                <a16:creationId xmlns:a16="http://schemas.microsoft.com/office/drawing/2014/main" id="{7E3B209E-3A1F-4FD9-8B02-19125DE49E73}"/>
              </a:ext>
            </a:extLst>
          </p:cNvPr>
          <p:cNvPicPr>
            <a:picLocks noChangeAspect="1"/>
          </p:cNvPicPr>
          <p:nvPr/>
        </p:nvPicPr>
        <p:blipFill>
          <a:blip r:embed="rId2"/>
          <a:stretch>
            <a:fillRect/>
          </a:stretch>
        </p:blipFill>
        <p:spPr>
          <a:xfrm>
            <a:off x="871037" y="0"/>
            <a:ext cx="10449925" cy="6858000"/>
          </a:xfrm>
          <a:prstGeom prst="rect">
            <a:avLst/>
          </a:prstGeom>
        </p:spPr>
      </p:pic>
    </p:spTree>
    <p:extLst>
      <p:ext uri="{BB962C8B-B14F-4D97-AF65-F5344CB8AC3E}">
        <p14:creationId xmlns:p14="http://schemas.microsoft.com/office/powerpoint/2010/main" val="1010227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968DEB3-3316-4ECA-BBF3-EFBBC8D94FB0}"/>
              </a:ext>
            </a:extLst>
          </p:cNvPr>
          <p:cNvSpPr>
            <a:spLocks noGrp="1"/>
          </p:cNvSpPr>
          <p:nvPr>
            <p:ph type="dt" sz="half" idx="10"/>
          </p:nvPr>
        </p:nvSpPr>
        <p:spPr/>
        <p:txBody>
          <a:bodyPr/>
          <a:lstStyle/>
          <a:p>
            <a:fld id="{40334331-2D46-4CB6-9BD6-CECF8161AFCA}" type="datetime1">
              <a:rPr lang="en-US" smtClean="0"/>
              <a:t>3/19/2018</a:t>
            </a:fld>
            <a:endParaRPr lang="en-US" dirty="0"/>
          </a:p>
        </p:txBody>
      </p:sp>
      <p:sp>
        <p:nvSpPr>
          <p:cNvPr id="3" name="Marcador de pie de página 2">
            <a:extLst>
              <a:ext uri="{FF2B5EF4-FFF2-40B4-BE49-F238E27FC236}">
                <a16:creationId xmlns:a16="http://schemas.microsoft.com/office/drawing/2014/main" id="{4BB376D9-824A-4CC3-B611-92E182D0A18D}"/>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4" name="Marcador de número de diapositiva 3">
            <a:extLst>
              <a:ext uri="{FF2B5EF4-FFF2-40B4-BE49-F238E27FC236}">
                <a16:creationId xmlns:a16="http://schemas.microsoft.com/office/drawing/2014/main" id="{41B9348D-1655-4869-903E-8B7652161B7E}"/>
              </a:ext>
            </a:extLst>
          </p:cNvPr>
          <p:cNvSpPr>
            <a:spLocks noGrp="1"/>
          </p:cNvSpPr>
          <p:nvPr>
            <p:ph type="sldNum" sz="quarter" idx="12"/>
          </p:nvPr>
        </p:nvSpPr>
        <p:spPr/>
        <p:txBody>
          <a:bodyPr/>
          <a:lstStyle/>
          <a:p>
            <a:fld id="{D57F1E4F-1CFF-5643-939E-217C01CDF565}" type="slidenum">
              <a:rPr lang="en-US" smtClean="0"/>
              <a:pPr/>
              <a:t>33</a:t>
            </a:fld>
            <a:endParaRPr lang="en-US" dirty="0"/>
          </a:p>
        </p:txBody>
      </p:sp>
      <p:pic>
        <p:nvPicPr>
          <p:cNvPr id="5" name="Imagen 4">
            <a:extLst>
              <a:ext uri="{FF2B5EF4-FFF2-40B4-BE49-F238E27FC236}">
                <a16:creationId xmlns:a16="http://schemas.microsoft.com/office/drawing/2014/main" id="{98725614-1ECC-4C33-94E5-F986F48D62FD}"/>
              </a:ext>
            </a:extLst>
          </p:cNvPr>
          <p:cNvPicPr>
            <a:picLocks noChangeAspect="1"/>
          </p:cNvPicPr>
          <p:nvPr/>
        </p:nvPicPr>
        <p:blipFill>
          <a:blip r:embed="rId2"/>
          <a:stretch>
            <a:fillRect/>
          </a:stretch>
        </p:blipFill>
        <p:spPr>
          <a:xfrm>
            <a:off x="6789" y="0"/>
            <a:ext cx="12185212" cy="5745192"/>
          </a:xfrm>
          <a:prstGeom prst="rect">
            <a:avLst/>
          </a:prstGeom>
        </p:spPr>
      </p:pic>
    </p:spTree>
    <p:extLst>
      <p:ext uri="{BB962C8B-B14F-4D97-AF65-F5344CB8AC3E}">
        <p14:creationId xmlns:p14="http://schemas.microsoft.com/office/powerpoint/2010/main" val="3574386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127D80-1D22-4AE6-958F-F76D56702433}"/>
              </a:ext>
            </a:extLst>
          </p:cNvPr>
          <p:cNvSpPr>
            <a:spLocks noGrp="1"/>
          </p:cNvSpPr>
          <p:nvPr>
            <p:ph type="title"/>
          </p:nvPr>
        </p:nvSpPr>
        <p:spPr/>
        <p:txBody>
          <a:bodyPr/>
          <a:lstStyle/>
          <a:p>
            <a:r>
              <a:rPr lang="es-MX" dirty="0"/>
              <a:t>¿Qué tiene “nuestra” plataforma que no tienen las otras? </a:t>
            </a:r>
            <a:endParaRPr lang="en-US" dirty="0"/>
          </a:p>
        </p:txBody>
      </p:sp>
      <p:sp>
        <p:nvSpPr>
          <p:cNvPr id="3" name="Marcador de contenido 2">
            <a:extLst>
              <a:ext uri="{FF2B5EF4-FFF2-40B4-BE49-F238E27FC236}">
                <a16:creationId xmlns:a16="http://schemas.microsoft.com/office/drawing/2014/main" id="{D976CE49-E065-490B-98ED-5468C43E2F09}"/>
              </a:ext>
            </a:extLst>
          </p:cNvPr>
          <p:cNvSpPr>
            <a:spLocks noGrp="1"/>
          </p:cNvSpPr>
          <p:nvPr>
            <p:ph idx="1"/>
          </p:nvPr>
        </p:nvSpPr>
        <p:spPr/>
        <p:txBody>
          <a:bodyPr>
            <a:normAutofit lnSpcReduction="10000"/>
          </a:bodyPr>
          <a:lstStyle/>
          <a:p>
            <a:r>
              <a:rPr lang="es-MX" dirty="0"/>
              <a:t>Originales (no existen en las plataformas consultadas)</a:t>
            </a:r>
          </a:p>
          <a:p>
            <a:pPr lvl="1"/>
            <a:r>
              <a:rPr lang="es-MX" dirty="0"/>
              <a:t>Interfase de localización de centrales eléctricas</a:t>
            </a:r>
          </a:p>
          <a:p>
            <a:pPr lvl="1"/>
            <a:r>
              <a:rPr lang="es-MX" dirty="0"/>
              <a:t>Panel de Administración para la utilización y apropiación  del sistema por terceros</a:t>
            </a:r>
          </a:p>
          <a:p>
            <a:pPr lvl="1"/>
            <a:r>
              <a:rPr lang="es-MX" dirty="0"/>
              <a:t>Interfase web para la simulación de escenarios  prospectivos -  (</a:t>
            </a:r>
            <a:r>
              <a:rPr lang="es-MX" dirty="0">
                <a:hlinkClick r:id="rId2"/>
              </a:rPr>
              <a:t>www.wegp.unam.mx</a:t>
            </a:r>
            <a:r>
              <a:rPr lang="es-MX" dirty="0"/>
              <a:t>)</a:t>
            </a:r>
          </a:p>
          <a:p>
            <a:pPr lvl="1"/>
            <a:r>
              <a:rPr lang="es-MX" dirty="0"/>
              <a:t>Oferta vs demanda espacial</a:t>
            </a:r>
          </a:p>
          <a:p>
            <a:r>
              <a:rPr lang="es-MX" dirty="0"/>
              <a:t>No tan originales, pero nunca juntas en la misma plataforma</a:t>
            </a:r>
          </a:p>
          <a:p>
            <a:pPr lvl="1"/>
            <a:r>
              <a:rPr lang="es-MX" dirty="0"/>
              <a:t>Selección de áreas y estadísticas de análisis en </a:t>
            </a:r>
            <a:r>
              <a:rPr lang="es-MX" dirty="0" err="1"/>
              <a:t>raster</a:t>
            </a:r>
            <a:endParaRPr lang="es-MX" dirty="0"/>
          </a:p>
          <a:p>
            <a:pPr lvl="1"/>
            <a:r>
              <a:rPr lang="es-MX" dirty="0"/>
              <a:t>Criterios de sustentabilidad (filtros espaciales)</a:t>
            </a:r>
          </a:p>
          <a:p>
            <a:pPr lvl="1"/>
            <a:r>
              <a:rPr lang="es-MX" dirty="0"/>
              <a:t>Tecnologías de </a:t>
            </a:r>
            <a:r>
              <a:rPr lang="es-MX" dirty="0" err="1"/>
              <a:t>trasnformación</a:t>
            </a:r>
            <a:r>
              <a:rPr lang="es-MX" dirty="0"/>
              <a:t> 100% personalizables</a:t>
            </a:r>
          </a:p>
          <a:p>
            <a:pPr lvl="1"/>
            <a:endParaRPr lang="es-MX" dirty="0"/>
          </a:p>
          <a:p>
            <a:pPr lvl="1"/>
            <a:endParaRPr lang="es-MX" dirty="0"/>
          </a:p>
          <a:p>
            <a:endParaRPr lang="en-US" dirty="0"/>
          </a:p>
        </p:txBody>
      </p:sp>
      <p:sp>
        <p:nvSpPr>
          <p:cNvPr id="4" name="Marcador de fecha 3">
            <a:extLst>
              <a:ext uri="{FF2B5EF4-FFF2-40B4-BE49-F238E27FC236}">
                <a16:creationId xmlns:a16="http://schemas.microsoft.com/office/drawing/2014/main" id="{002CA70C-6C13-48F3-A33B-6CC21027ED93}"/>
              </a:ext>
            </a:extLst>
          </p:cNvPr>
          <p:cNvSpPr>
            <a:spLocks noGrp="1"/>
          </p:cNvSpPr>
          <p:nvPr>
            <p:ph type="dt" sz="half" idx="10"/>
          </p:nvPr>
        </p:nvSpPr>
        <p:spPr/>
        <p:txBody>
          <a:bodyPr/>
          <a:lstStyle/>
          <a:p>
            <a:fld id="{8C2E0B5E-4C97-45D8-9FE1-1B728A989B2E}" type="datetime1">
              <a:rPr lang="en-US" smtClean="0"/>
              <a:t>3/19/2018</a:t>
            </a:fld>
            <a:endParaRPr lang="en-US" dirty="0"/>
          </a:p>
        </p:txBody>
      </p:sp>
      <p:sp>
        <p:nvSpPr>
          <p:cNvPr id="5" name="Marcador de pie de página 4">
            <a:extLst>
              <a:ext uri="{FF2B5EF4-FFF2-40B4-BE49-F238E27FC236}">
                <a16:creationId xmlns:a16="http://schemas.microsoft.com/office/drawing/2014/main" id="{DBECA385-2AA1-4D06-8E30-B8F0C9279021}"/>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6" name="Marcador de número de diapositiva 5">
            <a:extLst>
              <a:ext uri="{FF2B5EF4-FFF2-40B4-BE49-F238E27FC236}">
                <a16:creationId xmlns:a16="http://schemas.microsoft.com/office/drawing/2014/main" id="{A11A6299-D6A4-4693-A294-4C7E9F489E5A}"/>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280886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137B23-782C-4DB5-B503-5167B5A754F3}"/>
              </a:ext>
            </a:extLst>
          </p:cNvPr>
          <p:cNvSpPr>
            <a:spLocks noGrp="1"/>
          </p:cNvSpPr>
          <p:nvPr>
            <p:ph type="title"/>
          </p:nvPr>
        </p:nvSpPr>
        <p:spPr/>
        <p:txBody>
          <a:bodyPr/>
          <a:lstStyle/>
          <a:p>
            <a:r>
              <a:rPr lang="es-MX" dirty="0"/>
              <a:t>¿Qué </a:t>
            </a:r>
            <a:r>
              <a:rPr lang="es-MX" b="1" dirty="0">
                <a:solidFill>
                  <a:srgbClr val="FF0000"/>
                </a:solidFill>
              </a:rPr>
              <a:t>NO</a:t>
            </a:r>
            <a:r>
              <a:rPr lang="es-MX" dirty="0"/>
              <a:t> tiene “nuestra” plataforma que </a:t>
            </a:r>
            <a:r>
              <a:rPr lang="es-MX" b="1" dirty="0">
                <a:solidFill>
                  <a:srgbClr val="FF0000"/>
                </a:solidFill>
              </a:rPr>
              <a:t>SÍ</a:t>
            </a:r>
            <a:r>
              <a:rPr lang="es-MX" dirty="0"/>
              <a:t> tienen las otras? </a:t>
            </a:r>
            <a:endParaRPr lang="en-US" dirty="0"/>
          </a:p>
        </p:txBody>
      </p:sp>
      <p:sp>
        <p:nvSpPr>
          <p:cNvPr id="3" name="Marcador de contenido 2">
            <a:extLst>
              <a:ext uri="{FF2B5EF4-FFF2-40B4-BE49-F238E27FC236}">
                <a16:creationId xmlns:a16="http://schemas.microsoft.com/office/drawing/2014/main" id="{23D14077-D664-4447-8673-4A17626A2B50}"/>
              </a:ext>
            </a:extLst>
          </p:cNvPr>
          <p:cNvSpPr>
            <a:spLocks noGrp="1"/>
          </p:cNvSpPr>
          <p:nvPr>
            <p:ph idx="1"/>
          </p:nvPr>
        </p:nvSpPr>
        <p:spPr/>
        <p:txBody>
          <a:bodyPr/>
          <a:lstStyle/>
          <a:p>
            <a:r>
              <a:rPr lang="es-MX" dirty="0"/>
              <a:t>Una lista muy completa de recursos</a:t>
            </a:r>
          </a:p>
          <a:p>
            <a:r>
              <a:rPr lang="es-MX" dirty="0"/>
              <a:t>Un diseño amigable que permita una navegación </a:t>
            </a:r>
            <a:r>
              <a:rPr lang="es-MX" dirty="0" err="1"/>
              <a:t>fluída</a:t>
            </a:r>
            <a:r>
              <a:rPr lang="es-MX" dirty="0"/>
              <a:t> e intuitiva</a:t>
            </a:r>
          </a:p>
          <a:p>
            <a:r>
              <a:rPr lang="es-MX" dirty="0"/>
              <a:t>Sólo biomasa (en el mejor de los casos), por el momento son sólo recursos biomásicos sólidos (BCS).</a:t>
            </a:r>
          </a:p>
          <a:p>
            <a:endParaRPr lang="es-MX" dirty="0"/>
          </a:p>
          <a:p>
            <a:endParaRPr lang="en-US" dirty="0"/>
          </a:p>
        </p:txBody>
      </p:sp>
      <p:sp>
        <p:nvSpPr>
          <p:cNvPr id="4" name="Marcador de fecha 3">
            <a:extLst>
              <a:ext uri="{FF2B5EF4-FFF2-40B4-BE49-F238E27FC236}">
                <a16:creationId xmlns:a16="http://schemas.microsoft.com/office/drawing/2014/main" id="{5AE710DF-7B2F-47CC-8575-074A62DD2052}"/>
              </a:ext>
            </a:extLst>
          </p:cNvPr>
          <p:cNvSpPr>
            <a:spLocks noGrp="1"/>
          </p:cNvSpPr>
          <p:nvPr>
            <p:ph type="dt" sz="half" idx="10"/>
          </p:nvPr>
        </p:nvSpPr>
        <p:spPr/>
        <p:txBody>
          <a:bodyPr/>
          <a:lstStyle/>
          <a:p>
            <a:fld id="{8C2E0B5E-4C97-45D8-9FE1-1B728A989B2E}" type="datetime1">
              <a:rPr lang="en-US" smtClean="0"/>
              <a:t>3/19/2018</a:t>
            </a:fld>
            <a:endParaRPr lang="en-US" dirty="0"/>
          </a:p>
        </p:txBody>
      </p:sp>
      <p:sp>
        <p:nvSpPr>
          <p:cNvPr id="5" name="Marcador de pie de página 4">
            <a:extLst>
              <a:ext uri="{FF2B5EF4-FFF2-40B4-BE49-F238E27FC236}">
                <a16:creationId xmlns:a16="http://schemas.microsoft.com/office/drawing/2014/main" id="{5D03EA87-F484-4E72-9CEF-18FB01A7EF59}"/>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6" name="Marcador de número de diapositiva 5">
            <a:extLst>
              <a:ext uri="{FF2B5EF4-FFF2-40B4-BE49-F238E27FC236}">
                <a16:creationId xmlns:a16="http://schemas.microsoft.com/office/drawing/2014/main" id="{DEAF547A-A1F9-4BC5-BB6C-2FE0DAE2353D}"/>
              </a:ext>
            </a:extLst>
          </p:cNvPr>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3915740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968DEB3-3316-4ECA-BBF3-EFBBC8D94FB0}"/>
              </a:ext>
            </a:extLst>
          </p:cNvPr>
          <p:cNvSpPr>
            <a:spLocks noGrp="1"/>
          </p:cNvSpPr>
          <p:nvPr>
            <p:ph type="dt" sz="half" idx="10"/>
          </p:nvPr>
        </p:nvSpPr>
        <p:spPr/>
        <p:txBody>
          <a:bodyPr/>
          <a:lstStyle/>
          <a:p>
            <a:fld id="{40334331-2D46-4CB6-9BD6-CECF8161AFCA}" type="datetime1">
              <a:rPr lang="en-US" smtClean="0"/>
              <a:t>3/19/2018</a:t>
            </a:fld>
            <a:endParaRPr lang="en-US" dirty="0"/>
          </a:p>
        </p:txBody>
      </p:sp>
      <p:sp>
        <p:nvSpPr>
          <p:cNvPr id="3" name="Marcador de pie de página 2">
            <a:extLst>
              <a:ext uri="{FF2B5EF4-FFF2-40B4-BE49-F238E27FC236}">
                <a16:creationId xmlns:a16="http://schemas.microsoft.com/office/drawing/2014/main" id="{4BB376D9-824A-4CC3-B611-92E182D0A18D}"/>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4" name="Marcador de número de diapositiva 3">
            <a:extLst>
              <a:ext uri="{FF2B5EF4-FFF2-40B4-BE49-F238E27FC236}">
                <a16:creationId xmlns:a16="http://schemas.microsoft.com/office/drawing/2014/main" id="{41B9348D-1655-4869-903E-8B7652161B7E}"/>
              </a:ext>
            </a:extLst>
          </p:cNvPr>
          <p:cNvSpPr>
            <a:spLocks noGrp="1"/>
          </p:cNvSpPr>
          <p:nvPr>
            <p:ph type="sldNum" sz="quarter" idx="12"/>
          </p:nvPr>
        </p:nvSpPr>
        <p:spPr/>
        <p:txBody>
          <a:bodyPr/>
          <a:lstStyle/>
          <a:p>
            <a:fld id="{D57F1E4F-1CFF-5643-939E-217C01CDF565}" type="slidenum">
              <a:rPr lang="en-US" smtClean="0"/>
              <a:pPr/>
              <a:t>36</a:t>
            </a:fld>
            <a:endParaRPr lang="en-US" dirty="0"/>
          </a:p>
        </p:txBody>
      </p:sp>
      <p:pic>
        <p:nvPicPr>
          <p:cNvPr id="5" name="Imagen 4">
            <a:extLst>
              <a:ext uri="{FF2B5EF4-FFF2-40B4-BE49-F238E27FC236}">
                <a16:creationId xmlns:a16="http://schemas.microsoft.com/office/drawing/2014/main" id="{98725614-1ECC-4C33-94E5-F986F48D62FD}"/>
              </a:ext>
            </a:extLst>
          </p:cNvPr>
          <p:cNvPicPr>
            <a:picLocks noChangeAspect="1"/>
          </p:cNvPicPr>
          <p:nvPr/>
        </p:nvPicPr>
        <p:blipFill>
          <a:blip r:embed="rId2"/>
          <a:stretch>
            <a:fillRect/>
          </a:stretch>
        </p:blipFill>
        <p:spPr>
          <a:xfrm>
            <a:off x="6789" y="0"/>
            <a:ext cx="12185212" cy="5745192"/>
          </a:xfrm>
          <a:prstGeom prst="rect">
            <a:avLst/>
          </a:prstGeom>
        </p:spPr>
      </p:pic>
    </p:spTree>
    <p:extLst>
      <p:ext uri="{BB962C8B-B14F-4D97-AF65-F5344CB8AC3E}">
        <p14:creationId xmlns:p14="http://schemas.microsoft.com/office/powerpoint/2010/main" val="1661465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A215B73-BFFB-48B1-88B0-63945E526ACE}"/>
              </a:ext>
            </a:extLst>
          </p:cNvPr>
          <p:cNvSpPr>
            <a:spLocks noGrp="1"/>
          </p:cNvSpPr>
          <p:nvPr>
            <p:ph type="dt" sz="half" idx="10"/>
          </p:nvPr>
        </p:nvSpPr>
        <p:spPr/>
        <p:txBody>
          <a:bodyPr/>
          <a:lstStyle/>
          <a:p>
            <a:r>
              <a:rPr lang="es-MX"/>
              <a:t>21/11/2017</a:t>
            </a:r>
          </a:p>
        </p:txBody>
      </p:sp>
      <p:sp>
        <p:nvSpPr>
          <p:cNvPr id="3" name="Marcador de pie de página 2">
            <a:extLst>
              <a:ext uri="{FF2B5EF4-FFF2-40B4-BE49-F238E27FC236}">
                <a16:creationId xmlns:a16="http://schemas.microsoft.com/office/drawing/2014/main" id="{39160DE5-1633-49CB-A939-17AAC65679EA}"/>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4" name="Marcador de número de diapositiva 3">
            <a:extLst>
              <a:ext uri="{FF2B5EF4-FFF2-40B4-BE49-F238E27FC236}">
                <a16:creationId xmlns:a16="http://schemas.microsoft.com/office/drawing/2014/main" id="{F56783E9-F516-416C-A849-38FD95C61901}"/>
              </a:ext>
            </a:extLst>
          </p:cNvPr>
          <p:cNvSpPr>
            <a:spLocks noGrp="1"/>
          </p:cNvSpPr>
          <p:nvPr>
            <p:ph type="sldNum" sz="quarter" idx="12"/>
          </p:nvPr>
        </p:nvSpPr>
        <p:spPr/>
        <p:txBody>
          <a:bodyPr/>
          <a:lstStyle/>
          <a:p>
            <a:fld id="{A31CF098-8A3F-44A3-A489-05F914356CD6}" type="slidenum">
              <a:rPr lang="es-MX" smtClean="0"/>
              <a:t>37</a:t>
            </a:fld>
            <a:endParaRPr lang="es-MX"/>
          </a:p>
        </p:txBody>
      </p:sp>
      <p:pic>
        <p:nvPicPr>
          <p:cNvPr id="5" name="Imagen 4">
            <a:extLst>
              <a:ext uri="{FF2B5EF4-FFF2-40B4-BE49-F238E27FC236}">
                <a16:creationId xmlns:a16="http://schemas.microsoft.com/office/drawing/2014/main" id="{BB8BE70A-7258-4F38-A02E-9507FF9FC0AE}"/>
              </a:ext>
            </a:extLst>
          </p:cNvPr>
          <p:cNvPicPr>
            <a:picLocks noChangeAspect="1"/>
          </p:cNvPicPr>
          <p:nvPr/>
        </p:nvPicPr>
        <p:blipFill>
          <a:blip r:embed="rId2"/>
          <a:stretch>
            <a:fillRect/>
          </a:stretch>
        </p:blipFill>
        <p:spPr>
          <a:xfrm>
            <a:off x="0" y="579257"/>
            <a:ext cx="12192000" cy="5699486"/>
          </a:xfrm>
          <a:prstGeom prst="rect">
            <a:avLst/>
          </a:prstGeom>
        </p:spPr>
      </p:pic>
      <p:pic>
        <p:nvPicPr>
          <p:cNvPr id="6" name="Imagen 5">
            <a:extLst>
              <a:ext uri="{FF2B5EF4-FFF2-40B4-BE49-F238E27FC236}">
                <a16:creationId xmlns:a16="http://schemas.microsoft.com/office/drawing/2014/main" id="{87588E3D-7746-483F-9031-9852912A2BB5}"/>
              </a:ext>
            </a:extLst>
          </p:cNvPr>
          <p:cNvPicPr>
            <a:picLocks noChangeAspect="1"/>
          </p:cNvPicPr>
          <p:nvPr/>
        </p:nvPicPr>
        <p:blipFill>
          <a:blip r:embed="rId3"/>
          <a:stretch>
            <a:fillRect/>
          </a:stretch>
        </p:blipFill>
        <p:spPr>
          <a:xfrm>
            <a:off x="184503" y="2055779"/>
            <a:ext cx="8978952" cy="4111557"/>
          </a:xfrm>
          <a:prstGeom prst="rect">
            <a:avLst/>
          </a:prstGeom>
        </p:spPr>
      </p:pic>
      <p:sp>
        <p:nvSpPr>
          <p:cNvPr id="7" name="Elipse 6">
            <a:extLst>
              <a:ext uri="{FF2B5EF4-FFF2-40B4-BE49-F238E27FC236}">
                <a16:creationId xmlns:a16="http://schemas.microsoft.com/office/drawing/2014/main" id="{3C1AECC3-DB8B-4834-B381-41AE22BC1313}"/>
              </a:ext>
            </a:extLst>
          </p:cNvPr>
          <p:cNvSpPr/>
          <p:nvPr/>
        </p:nvSpPr>
        <p:spPr>
          <a:xfrm>
            <a:off x="0" y="430149"/>
            <a:ext cx="1839817" cy="75875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ipse 7">
            <a:extLst>
              <a:ext uri="{FF2B5EF4-FFF2-40B4-BE49-F238E27FC236}">
                <a16:creationId xmlns:a16="http://schemas.microsoft.com/office/drawing/2014/main" id="{3D2E887C-3378-4ACA-86A5-8DA3C9FE2458}"/>
              </a:ext>
            </a:extLst>
          </p:cNvPr>
          <p:cNvSpPr/>
          <p:nvPr/>
        </p:nvSpPr>
        <p:spPr>
          <a:xfrm>
            <a:off x="10190603" y="430148"/>
            <a:ext cx="1996862" cy="75875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1348ED7A-9FA6-4CB0-A6A5-591E0015D589}"/>
              </a:ext>
            </a:extLst>
          </p:cNvPr>
          <p:cNvPicPr>
            <a:picLocks noChangeAspect="1"/>
          </p:cNvPicPr>
          <p:nvPr/>
        </p:nvPicPr>
        <p:blipFill>
          <a:blip r:embed="rId4"/>
          <a:stretch>
            <a:fillRect/>
          </a:stretch>
        </p:blipFill>
        <p:spPr>
          <a:xfrm>
            <a:off x="184503" y="2055778"/>
            <a:ext cx="9653560" cy="4560301"/>
          </a:xfrm>
          <a:prstGeom prst="rect">
            <a:avLst/>
          </a:prstGeom>
        </p:spPr>
      </p:pic>
    </p:spTree>
    <p:extLst>
      <p:ext uri="{BB962C8B-B14F-4D97-AF65-F5344CB8AC3E}">
        <p14:creationId xmlns:p14="http://schemas.microsoft.com/office/powerpoint/2010/main" val="333640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757C17-87FA-457E-9A25-DB1F28BEF0B5}"/>
              </a:ext>
            </a:extLst>
          </p:cNvPr>
          <p:cNvSpPr>
            <a:spLocks noGrp="1"/>
          </p:cNvSpPr>
          <p:nvPr>
            <p:ph type="title"/>
          </p:nvPr>
        </p:nvSpPr>
        <p:spPr/>
        <p:txBody>
          <a:bodyPr>
            <a:normAutofit/>
          </a:bodyPr>
          <a:lstStyle/>
          <a:p>
            <a:r>
              <a:rPr lang="es-MX" dirty="0"/>
              <a:t>Zonas geográficas de interés</a:t>
            </a:r>
            <a:endParaRPr lang="en-US" dirty="0"/>
          </a:p>
        </p:txBody>
      </p:sp>
      <p:sp>
        <p:nvSpPr>
          <p:cNvPr id="4" name="Marcador de fecha 3">
            <a:extLst>
              <a:ext uri="{FF2B5EF4-FFF2-40B4-BE49-F238E27FC236}">
                <a16:creationId xmlns:a16="http://schemas.microsoft.com/office/drawing/2014/main" id="{06FD3F8B-B568-478A-AE53-4DE46C1F8D68}"/>
              </a:ext>
            </a:extLst>
          </p:cNvPr>
          <p:cNvSpPr>
            <a:spLocks noGrp="1"/>
          </p:cNvSpPr>
          <p:nvPr>
            <p:ph type="dt" sz="half" idx="10"/>
          </p:nvPr>
        </p:nvSpPr>
        <p:spPr/>
        <p:txBody>
          <a:bodyPr/>
          <a:lstStyle/>
          <a:p>
            <a:r>
              <a:rPr lang="es-MX"/>
              <a:t>21/11/2017</a:t>
            </a:r>
          </a:p>
        </p:txBody>
      </p:sp>
      <p:sp>
        <p:nvSpPr>
          <p:cNvPr id="5" name="Marcador de pie de página 4">
            <a:extLst>
              <a:ext uri="{FF2B5EF4-FFF2-40B4-BE49-F238E27FC236}">
                <a16:creationId xmlns:a16="http://schemas.microsoft.com/office/drawing/2014/main" id="{CBCFA43D-1A99-452A-BE82-828B8C381EED}"/>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6" name="Marcador de número de diapositiva 5">
            <a:extLst>
              <a:ext uri="{FF2B5EF4-FFF2-40B4-BE49-F238E27FC236}">
                <a16:creationId xmlns:a16="http://schemas.microsoft.com/office/drawing/2014/main" id="{0FB88C2D-746F-4776-A3AF-DEE946D0CD04}"/>
              </a:ext>
            </a:extLst>
          </p:cNvPr>
          <p:cNvSpPr>
            <a:spLocks noGrp="1"/>
          </p:cNvSpPr>
          <p:nvPr>
            <p:ph type="sldNum" sz="quarter" idx="12"/>
          </p:nvPr>
        </p:nvSpPr>
        <p:spPr/>
        <p:txBody>
          <a:bodyPr/>
          <a:lstStyle/>
          <a:p>
            <a:fld id="{A31CF098-8A3F-44A3-A489-05F914356CD6}" type="slidenum">
              <a:rPr lang="es-MX" smtClean="0"/>
              <a:t>38</a:t>
            </a:fld>
            <a:endParaRPr lang="es-MX"/>
          </a:p>
        </p:txBody>
      </p:sp>
      <p:pic>
        <p:nvPicPr>
          <p:cNvPr id="7" name="Imagen 6">
            <a:extLst>
              <a:ext uri="{FF2B5EF4-FFF2-40B4-BE49-F238E27FC236}">
                <a16:creationId xmlns:a16="http://schemas.microsoft.com/office/drawing/2014/main" id="{069312BE-6AFE-4570-AA3F-A68CC7CC2155}"/>
              </a:ext>
            </a:extLst>
          </p:cNvPr>
          <p:cNvPicPr>
            <a:picLocks noChangeAspect="1"/>
          </p:cNvPicPr>
          <p:nvPr/>
        </p:nvPicPr>
        <p:blipFill>
          <a:blip r:embed="rId2"/>
          <a:stretch>
            <a:fillRect/>
          </a:stretch>
        </p:blipFill>
        <p:spPr>
          <a:xfrm>
            <a:off x="170437" y="1770940"/>
            <a:ext cx="3579463" cy="3343275"/>
          </a:xfrm>
          <a:prstGeom prst="rect">
            <a:avLst/>
          </a:prstGeom>
        </p:spPr>
      </p:pic>
      <p:pic>
        <p:nvPicPr>
          <p:cNvPr id="8" name="Imagen 7">
            <a:extLst>
              <a:ext uri="{FF2B5EF4-FFF2-40B4-BE49-F238E27FC236}">
                <a16:creationId xmlns:a16="http://schemas.microsoft.com/office/drawing/2014/main" id="{9940CB45-6B75-43B6-9210-15282A38C826}"/>
              </a:ext>
            </a:extLst>
          </p:cNvPr>
          <p:cNvPicPr>
            <a:picLocks noChangeAspect="1"/>
          </p:cNvPicPr>
          <p:nvPr/>
        </p:nvPicPr>
        <p:blipFill>
          <a:blip r:embed="rId3"/>
          <a:stretch>
            <a:fillRect/>
          </a:stretch>
        </p:blipFill>
        <p:spPr>
          <a:xfrm>
            <a:off x="3984939" y="1770940"/>
            <a:ext cx="3780817" cy="3329697"/>
          </a:xfrm>
          <a:prstGeom prst="rect">
            <a:avLst/>
          </a:prstGeom>
        </p:spPr>
      </p:pic>
      <p:pic>
        <p:nvPicPr>
          <p:cNvPr id="9" name="Imagen 8">
            <a:extLst>
              <a:ext uri="{FF2B5EF4-FFF2-40B4-BE49-F238E27FC236}">
                <a16:creationId xmlns:a16="http://schemas.microsoft.com/office/drawing/2014/main" id="{0C6FBA89-9BAC-465C-A241-0173F78B7469}"/>
              </a:ext>
            </a:extLst>
          </p:cNvPr>
          <p:cNvPicPr>
            <a:picLocks noChangeAspect="1"/>
          </p:cNvPicPr>
          <p:nvPr/>
        </p:nvPicPr>
        <p:blipFill>
          <a:blip r:embed="rId4"/>
          <a:stretch>
            <a:fillRect/>
          </a:stretch>
        </p:blipFill>
        <p:spPr>
          <a:xfrm>
            <a:off x="8000795" y="1777728"/>
            <a:ext cx="3996337" cy="3322909"/>
          </a:xfrm>
          <a:prstGeom prst="rect">
            <a:avLst/>
          </a:prstGeom>
        </p:spPr>
      </p:pic>
    </p:spTree>
    <p:extLst>
      <p:ext uri="{BB962C8B-B14F-4D97-AF65-F5344CB8AC3E}">
        <p14:creationId xmlns:p14="http://schemas.microsoft.com/office/powerpoint/2010/main" val="944308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AF0DCB-B9ED-4CAF-8D2E-915C88C8F585}"/>
              </a:ext>
            </a:extLst>
          </p:cNvPr>
          <p:cNvSpPr>
            <a:spLocks noGrp="1"/>
          </p:cNvSpPr>
          <p:nvPr>
            <p:ph type="title"/>
          </p:nvPr>
        </p:nvSpPr>
        <p:spPr/>
        <p:txBody>
          <a:bodyPr>
            <a:normAutofit/>
          </a:bodyPr>
          <a:lstStyle/>
          <a:p>
            <a:r>
              <a:rPr lang="es-MX" dirty="0"/>
              <a:t>Materias primas (masa o volumen)</a:t>
            </a:r>
            <a:endParaRPr lang="en-US" dirty="0"/>
          </a:p>
        </p:txBody>
      </p:sp>
      <p:sp>
        <p:nvSpPr>
          <p:cNvPr id="3" name="Marcador de contenido 2">
            <a:extLst>
              <a:ext uri="{FF2B5EF4-FFF2-40B4-BE49-F238E27FC236}">
                <a16:creationId xmlns:a16="http://schemas.microsoft.com/office/drawing/2014/main" id="{9777A4DC-5CFC-4ABF-B472-8D71C27A33FA}"/>
              </a:ext>
            </a:extLst>
          </p:cNvPr>
          <p:cNvSpPr>
            <a:spLocks noGrp="1"/>
          </p:cNvSpPr>
          <p:nvPr>
            <p:ph idx="1"/>
          </p:nvPr>
        </p:nvSpPr>
        <p:spPr/>
        <p:txBody>
          <a:bodyPr/>
          <a:lstStyle/>
          <a:p>
            <a:endParaRPr lang="en-US"/>
          </a:p>
        </p:txBody>
      </p:sp>
      <p:sp>
        <p:nvSpPr>
          <p:cNvPr id="4" name="Marcador de fecha 3">
            <a:extLst>
              <a:ext uri="{FF2B5EF4-FFF2-40B4-BE49-F238E27FC236}">
                <a16:creationId xmlns:a16="http://schemas.microsoft.com/office/drawing/2014/main" id="{290C15CF-86BE-41F9-B88C-C3A6F5019CEE}"/>
              </a:ext>
            </a:extLst>
          </p:cNvPr>
          <p:cNvSpPr>
            <a:spLocks noGrp="1"/>
          </p:cNvSpPr>
          <p:nvPr>
            <p:ph type="dt" sz="half" idx="10"/>
          </p:nvPr>
        </p:nvSpPr>
        <p:spPr/>
        <p:txBody>
          <a:bodyPr/>
          <a:lstStyle/>
          <a:p>
            <a:r>
              <a:rPr lang="es-MX"/>
              <a:t>21/11/2017</a:t>
            </a:r>
          </a:p>
        </p:txBody>
      </p:sp>
      <p:sp>
        <p:nvSpPr>
          <p:cNvPr id="5" name="Marcador de pie de página 4">
            <a:extLst>
              <a:ext uri="{FF2B5EF4-FFF2-40B4-BE49-F238E27FC236}">
                <a16:creationId xmlns:a16="http://schemas.microsoft.com/office/drawing/2014/main" id="{E4A132E3-ECFA-4D93-A41C-B7E40C560322}"/>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6" name="Marcador de número de diapositiva 5">
            <a:extLst>
              <a:ext uri="{FF2B5EF4-FFF2-40B4-BE49-F238E27FC236}">
                <a16:creationId xmlns:a16="http://schemas.microsoft.com/office/drawing/2014/main" id="{05CEE476-53CA-4369-BAFB-95BD9834F9FF}"/>
              </a:ext>
            </a:extLst>
          </p:cNvPr>
          <p:cNvSpPr>
            <a:spLocks noGrp="1"/>
          </p:cNvSpPr>
          <p:nvPr>
            <p:ph type="sldNum" sz="quarter" idx="12"/>
          </p:nvPr>
        </p:nvSpPr>
        <p:spPr/>
        <p:txBody>
          <a:bodyPr/>
          <a:lstStyle/>
          <a:p>
            <a:fld id="{A31CF098-8A3F-44A3-A489-05F914356CD6}" type="slidenum">
              <a:rPr lang="es-MX" smtClean="0"/>
              <a:t>39</a:t>
            </a:fld>
            <a:endParaRPr lang="es-MX"/>
          </a:p>
        </p:txBody>
      </p:sp>
      <p:pic>
        <p:nvPicPr>
          <p:cNvPr id="7" name="Imagen 6">
            <a:extLst>
              <a:ext uri="{FF2B5EF4-FFF2-40B4-BE49-F238E27FC236}">
                <a16:creationId xmlns:a16="http://schemas.microsoft.com/office/drawing/2014/main" id="{1089AB3B-0C34-4910-BD61-D0D8C2A1DAAE}"/>
              </a:ext>
            </a:extLst>
          </p:cNvPr>
          <p:cNvPicPr>
            <a:picLocks noChangeAspect="1"/>
          </p:cNvPicPr>
          <p:nvPr/>
        </p:nvPicPr>
        <p:blipFill>
          <a:blip r:embed="rId2"/>
          <a:stretch>
            <a:fillRect/>
          </a:stretch>
        </p:blipFill>
        <p:spPr>
          <a:xfrm>
            <a:off x="1284051" y="1499700"/>
            <a:ext cx="9475067" cy="5329725"/>
          </a:xfrm>
          <a:prstGeom prst="rect">
            <a:avLst/>
          </a:prstGeom>
        </p:spPr>
      </p:pic>
    </p:spTree>
    <p:extLst>
      <p:ext uri="{BB962C8B-B14F-4D97-AF65-F5344CB8AC3E}">
        <p14:creationId xmlns:p14="http://schemas.microsoft.com/office/powerpoint/2010/main" val="4102109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968DEB3-3316-4ECA-BBF3-EFBBC8D94FB0}"/>
              </a:ext>
            </a:extLst>
          </p:cNvPr>
          <p:cNvSpPr>
            <a:spLocks noGrp="1"/>
          </p:cNvSpPr>
          <p:nvPr>
            <p:ph type="dt" sz="half" idx="10"/>
          </p:nvPr>
        </p:nvSpPr>
        <p:spPr/>
        <p:txBody>
          <a:bodyPr/>
          <a:lstStyle/>
          <a:p>
            <a:fld id="{40334331-2D46-4CB6-9BD6-CECF8161AFCA}" type="datetime1">
              <a:rPr lang="en-US" smtClean="0"/>
              <a:t>3/19/2018</a:t>
            </a:fld>
            <a:endParaRPr lang="en-US" dirty="0"/>
          </a:p>
        </p:txBody>
      </p:sp>
      <p:sp>
        <p:nvSpPr>
          <p:cNvPr id="3" name="Marcador de pie de página 2">
            <a:extLst>
              <a:ext uri="{FF2B5EF4-FFF2-40B4-BE49-F238E27FC236}">
                <a16:creationId xmlns:a16="http://schemas.microsoft.com/office/drawing/2014/main" id="{4BB376D9-824A-4CC3-B611-92E182D0A18D}"/>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4" name="Marcador de número de diapositiva 3">
            <a:extLst>
              <a:ext uri="{FF2B5EF4-FFF2-40B4-BE49-F238E27FC236}">
                <a16:creationId xmlns:a16="http://schemas.microsoft.com/office/drawing/2014/main" id="{41B9348D-1655-4869-903E-8B7652161B7E}"/>
              </a:ext>
            </a:extLst>
          </p:cNvPr>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5" name="Imagen 4">
            <a:extLst>
              <a:ext uri="{FF2B5EF4-FFF2-40B4-BE49-F238E27FC236}">
                <a16:creationId xmlns:a16="http://schemas.microsoft.com/office/drawing/2014/main" id="{98725614-1ECC-4C33-94E5-F986F48D62FD}"/>
              </a:ext>
            </a:extLst>
          </p:cNvPr>
          <p:cNvPicPr>
            <a:picLocks noChangeAspect="1"/>
          </p:cNvPicPr>
          <p:nvPr/>
        </p:nvPicPr>
        <p:blipFill>
          <a:blip r:embed="rId2"/>
          <a:stretch>
            <a:fillRect/>
          </a:stretch>
        </p:blipFill>
        <p:spPr>
          <a:xfrm>
            <a:off x="6789" y="0"/>
            <a:ext cx="12185212" cy="5745192"/>
          </a:xfrm>
          <a:prstGeom prst="rect">
            <a:avLst/>
          </a:prstGeom>
        </p:spPr>
      </p:pic>
    </p:spTree>
    <p:extLst>
      <p:ext uri="{BB962C8B-B14F-4D97-AF65-F5344CB8AC3E}">
        <p14:creationId xmlns:p14="http://schemas.microsoft.com/office/powerpoint/2010/main" val="2459947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FDE6FC-43E6-40BC-9850-2325C3BFA06E}"/>
              </a:ext>
            </a:extLst>
          </p:cNvPr>
          <p:cNvSpPr>
            <a:spLocks noGrp="1"/>
          </p:cNvSpPr>
          <p:nvPr>
            <p:ph type="title"/>
          </p:nvPr>
        </p:nvSpPr>
        <p:spPr/>
        <p:txBody>
          <a:bodyPr/>
          <a:lstStyle/>
          <a:p>
            <a:r>
              <a:rPr lang="es-MX" dirty="0"/>
              <a:t>Criterios de sustentabilidad</a:t>
            </a:r>
            <a:endParaRPr lang="en-US" dirty="0"/>
          </a:p>
        </p:txBody>
      </p:sp>
      <p:sp>
        <p:nvSpPr>
          <p:cNvPr id="3" name="Marcador de contenido 2">
            <a:extLst>
              <a:ext uri="{FF2B5EF4-FFF2-40B4-BE49-F238E27FC236}">
                <a16:creationId xmlns:a16="http://schemas.microsoft.com/office/drawing/2014/main" id="{EB728B8C-C5B7-4922-AD9E-B6DE2B19A92F}"/>
              </a:ext>
            </a:extLst>
          </p:cNvPr>
          <p:cNvSpPr>
            <a:spLocks noGrp="1"/>
          </p:cNvSpPr>
          <p:nvPr>
            <p:ph sz="half" idx="1"/>
          </p:nvPr>
        </p:nvSpPr>
        <p:spPr/>
        <p:txBody>
          <a:bodyPr/>
          <a:lstStyle/>
          <a:p>
            <a:r>
              <a:rPr lang="es-MX" dirty="0"/>
              <a:t>Lista personalizable según el país:</a:t>
            </a:r>
          </a:p>
          <a:p>
            <a:pPr lvl="1"/>
            <a:r>
              <a:rPr lang="es-MX" dirty="0"/>
              <a:t>Ordenamientos territoriales</a:t>
            </a:r>
          </a:p>
          <a:p>
            <a:pPr lvl="1"/>
            <a:r>
              <a:rPr lang="es-MX" dirty="0"/>
              <a:t>Áreas protegidas</a:t>
            </a:r>
          </a:p>
          <a:p>
            <a:pPr lvl="1"/>
            <a:r>
              <a:rPr lang="es-MX" dirty="0"/>
              <a:t>Acceso legal</a:t>
            </a:r>
          </a:p>
          <a:p>
            <a:pPr lvl="1"/>
            <a:r>
              <a:rPr lang="es-MX" dirty="0"/>
              <a:t>Calidad de sitio</a:t>
            </a:r>
          </a:p>
          <a:p>
            <a:pPr lvl="1"/>
            <a:r>
              <a:rPr lang="es-MX" dirty="0"/>
              <a:t>Otros.</a:t>
            </a:r>
            <a:endParaRPr lang="en-US" dirty="0"/>
          </a:p>
        </p:txBody>
      </p:sp>
      <p:sp>
        <p:nvSpPr>
          <p:cNvPr id="4" name="Marcador de contenido 3">
            <a:extLst>
              <a:ext uri="{FF2B5EF4-FFF2-40B4-BE49-F238E27FC236}">
                <a16:creationId xmlns:a16="http://schemas.microsoft.com/office/drawing/2014/main" id="{61B4BFBC-614D-488A-BC08-1F7FB19A01C2}"/>
              </a:ext>
            </a:extLst>
          </p:cNvPr>
          <p:cNvSpPr>
            <a:spLocks noGrp="1"/>
          </p:cNvSpPr>
          <p:nvPr>
            <p:ph sz="half" idx="2"/>
          </p:nvPr>
        </p:nvSpPr>
        <p:spPr/>
        <p:txBody>
          <a:bodyPr/>
          <a:lstStyle/>
          <a:p>
            <a:endParaRPr lang="en-US"/>
          </a:p>
        </p:txBody>
      </p:sp>
      <p:sp>
        <p:nvSpPr>
          <p:cNvPr id="5" name="Marcador de fecha 4">
            <a:extLst>
              <a:ext uri="{FF2B5EF4-FFF2-40B4-BE49-F238E27FC236}">
                <a16:creationId xmlns:a16="http://schemas.microsoft.com/office/drawing/2014/main" id="{C575925B-07A2-4DCF-B567-1CD45DD8ADB8}"/>
              </a:ext>
            </a:extLst>
          </p:cNvPr>
          <p:cNvSpPr>
            <a:spLocks noGrp="1"/>
          </p:cNvSpPr>
          <p:nvPr>
            <p:ph type="dt" sz="half" idx="10"/>
          </p:nvPr>
        </p:nvSpPr>
        <p:spPr/>
        <p:txBody>
          <a:bodyPr/>
          <a:lstStyle/>
          <a:p>
            <a:r>
              <a:rPr lang="es-MX"/>
              <a:t>21/11/2017</a:t>
            </a:r>
          </a:p>
        </p:txBody>
      </p:sp>
      <p:sp>
        <p:nvSpPr>
          <p:cNvPr id="6" name="Marcador de pie de página 5">
            <a:extLst>
              <a:ext uri="{FF2B5EF4-FFF2-40B4-BE49-F238E27FC236}">
                <a16:creationId xmlns:a16="http://schemas.microsoft.com/office/drawing/2014/main" id="{DCE35334-BE9E-4CAB-976E-67540D30035E}"/>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7" name="Marcador de número de diapositiva 6">
            <a:extLst>
              <a:ext uri="{FF2B5EF4-FFF2-40B4-BE49-F238E27FC236}">
                <a16:creationId xmlns:a16="http://schemas.microsoft.com/office/drawing/2014/main" id="{1C8EE3C5-9433-49C5-906A-20FC62EB218C}"/>
              </a:ext>
            </a:extLst>
          </p:cNvPr>
          <p:cNvSpPr>
            <a:spLocks noGrp="1"/>
          </p:cNvSpPr>
          <p:nvPr>
            <p:ph type="sldNum" sz="quarter" idx="12"/>
          </p:nvPr>
        </p:nvSpPr>
        <p:spPr/>
        <p:txBody>
          <a:bodyPr/>
          <a:lstStyle/>
          <a:p>
            <a:fld id="{A31CF098-8A3F-44A3-A489-05F914356CD6}" type="slidenum">
              <a:rPr lang="es-MX" smtClean="0"/>
              <a:t>40</a:t>
            </a:fld>
            <a:endParaRPr lang="es-MX"/>
          </a:p>
        </p:txBody>
      </p:sp>
      <p:pic>
        <p:nvPicPr>
          <p:cNvPr id="8" name="Imagen 7">
            <a:extLst>
              <a:ext uri="{FF2B5EF4-FFF2-40B4-BE49-F238E27FC236}">
                <a16:creationId xmlns:a16="http://schemas.microsoft.com/office/drawing/2014/main" id="{39F34DEA-AB39-4CAE-847E-07456CAE6387}"/>
              </a:ext>
            </a:extLst>
          </p:cNvPr>
          <p:cNvPicPr>
            <a:picLocks noChangeAspect="1"/>
          </p:cNvPicPr>
          <p:nvPr/>
        </p:nvPicPr>
        <p:blipFill>
          <a:blip r:embed="rId2"/>
          <a:stretch>
            <a:fillRect/>
          </a:stretch>
        </p:blipFill>
        <p:spPr>
          <a:xfrm>
            <a:off x="6783667" y="1792834"/>
            <a:ext cx="5323854" cy="3777622"/>
          </a:xfrm>
          <a:prstGeom prst="rect">
            <a:avLst/>
          </a:prstGeom>
        </p:spPr>
      </p:pic>
    </p:spTree>
    <p:extLst>
      <p:ext uri="{BB962C8B-B14F-4D97-AF65-F5344CB8AC3E}">
        <p14:creationId xmlns:p14="http://schemas.microsoft.com/office/powerpoint/2010/main" val="3819410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5C1073-C11E-4470-8F1D-F098C4759FE9}"/>
              </a:ext>
            </a:extLst>
          </p:cNvPr>
          <p:cNvSpPr>
            <a:spLocks noGrp="1"/>
          </p:cNvSpPr>
          <p:nvPr>
            <p:ph type="title"/>
          </p:nvPr>
        </p:nvSpPr>
        <p:spPr/>
        <p:txBody>
          <a:bodyPr>
            <a:normAutofit/>
          </a:bodyPr>
          <a:lstStyle/>
          <a:p>
            <a:r>
              <a:rPr lang="es-MX" dirty="0"/>
              <a:t>Tecnologías de transformación en calor, electricidad y/o combustibles</a:t>
            </a:r>
            <a:endParaRPr lang="en-US" dirty="0"/>
          </a:p>
        </p:txBody>
      </p:sp>
      <p:sp>
        <p:nvSpPr>
          <p:cNvPr id="3" name="Marcador de contenido 2">
            <a:extLst>
              <a:ext uri="{FF2B5EF4-FFF2-40B4-BE49-F238E27FC236}">
                <a16:creationId xmlns:a16="http://schemas.microsoft.com/office/drawing/2014/main" id="{1A6AF8C2-80DE-4C98-8C00-31C6F49850AF}"/>
              </a:ext>
            </a:extLst>
          </p:cNvPr>
          <p:cNvSpPr>
            <a:spLocks noGrp="1"/>
          </p:cNvSpPr>
          <p:nvPr>
            <p:ph idx="1"/>
          </p:nvPr>
        </p:nvSpPr>
        <p:spPr/>
        <p:txBody>
          <a:bodyPr/>
          <a:lstStyle/>
          <a:p>
            <a:endParaRPr lang="en-US"/>
          </a:p>
        </p:txBody>
      </p:sp>
      <p:sp>
        <p:nvSpPr>
          <p:cNvPr id="4" name="Marcador de fecha 3">
            <a:extLst>
              <a:ext uri="{FF2B5EF4-FFF2-40B4-BE49-F238E27FC236}">
                <a16:creationId xmlns:a16="http://schemas.microsoft.com/office/drawing/2014/main" id="{DA19FB50-85D4-42F4-AA8D-A06BDD3646DB}"/>
              </a:ext>
            </a:extLst>
          </p:cNvPr>
          <p:cNvSpPr>
            <a:spLocks noGrp="1"/>
          </p:cNvSpPr>
          <p:nvPr>
            <p:ph type="dt" sz="half" idx="10"/>
          </p:nvPr>
        </p:nvSpPr>
        <p:spPr/>
        <p:txBody>
          <a:bodyPr/>
          <a:lstStyle/>
          <a:p>
            <a:r>
              <a:rPr lang="es-MX"/>
              <a:t>21/11/2017</a:t>
            </a:r>
          </a:p>
        </p:txBody>
      </p:sp>
      <p:sp>
        <p:nvSpPr>
          <p:cNvPr id="5" name="Marcador de pie de página 4">
            <a:extLst>
              <a:ext uri="{FF2B5EF4-FFF2-40B4-BE49-F238E27FC236}">
                <a16:creationId xmlns:a16="http://schemas.microsoft.com/office/drawing/2014/main" id="{DB915AC6-3183-41E0-B68A-12173AB5F94F}"/>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6" name="Marcador de número de diapositiva 5">
            <a:extLst>
              <a:ext uri="{FF2B5EF4-FFF2-40B4-BE49-F238E27FC236}">
                <a16:creationId xmlns:a16="http://schemas.microsoft.com/office/drawing/2014/main" id="{EA4DEFC6-CB32-45B3-8FF7-2E6F15E0E236}"/>
              </a:ext>
            </a:extLst>
          </p:cNvPr>
          <p:cNvSpPr>
            <a:spLocks noGrp="1"/>
          </p:cNvSpPr>
          <p:nvPr>
            <p:ph type="sldNum" sz="quarter" idx="12"/>
          </p:nvPr>
        </p:nvSpPr>
        <p:spPr/>
        <p:txBody>
          <a:bodyPr/>
          <a:lstStyle/>
          <a:p>
            <a:fld id="{A31CF098-8A3F-44A3-A489-05F914356CD6}" type="slidenum">
              <a:rPr lang="es-MX" smtClean="0"/>
              <a:t>41</a:t>
            </a:fld>
            <a:endParaRPr lang="es-MX"/>
          </a:p>
        </p:txBody>
      </p:sp>
      <p:pic>
        <p:nvPicPr>
          <p:cNvPr id="7" name="Picture 3">
            <a:extLst>
              <a:ext uri="{FF2B5EF4-FFF2-40B4-BE49-F238E27FC236}">
                <a16:creationId xmlns:a16="http://schemas.microsoft.com/office/drawing/2014/main" id="{86BB0D16-215B-4BBD-B0A2-F732ED48D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990" y="1711772"/>
            <a:ext cx="8856984"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2841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5C1073-C11E-4470-8F1D-F098C4759FE9}"/>
              </a:ext>
            </a:extLst>
          </p:cNvPr>
          <p:cNvSpPr>
            <a:spLocks noGrp="1"/>
          </p:cNvSpPr>
          <p:nvPr>
            <p:ph type="title"/>
          </p:nvPr>
        </p:nvSpPr>
        <p:spPr>
          <a:xfrm>
            <a:off x="144648" y="691390"/>
            <a:ext cx="3726299" cy="4498404"/>
          </a:xfrm>
        </p:spPr>
        <p:txBody>
          <a:bodyPr>
            <a:normAutofit/>
          </a:bodyPr>
          <a:lstStyle/>
          <a:p>
            <a:pPr algn="l"/>
            <a:r>
              <a:rPr lang="es-MX" dirty="0"/>
              <a:t>Vías, coeficientes, tecnologías, </a:t>
            </a:r>
            <a:r>
              <a:rPr lang="es-MX" dirty="0" err="1"/>
              <a:t>etc</a:t>
            </a:r>
            <a:r>
              <a:rPr lang="es-MX" dirty="0"/>
              <a:t>: Todo es personalizable en el panel de administración</a:t>
            </a:r>
            <a:endParaRPr lang="en-US" dirty="0"/>
          </a:p>
        </p:txBody>
      </p:sp>
      <p:sp>
        <p:nvSpPr>
          <p:cNvPr id="4" name="Marcador de fecha 3">
            <a:extLst>
              <a:ext uri="{FF2B5EF4-FFF2-40B4-BE49-F238E27FC236}">
                <a16:creationId xmlns:a16="http://schemas.microsoft.com/office/drawing/2014/main" id="{DA19FB50-85D4-42F4-AA8D-A06BDD3646DB}"/>
              </a:ext>
            </a:extLst>
          </p:cNvPr>
          <p:cNvSpPr>
            <a:spLocks noGrp="1"/>
          </p:cNvSpPr>
          <p:nvPr>
            <p:ph type="dt" sz="half" idx="10"/>
          </p:nvPr>
        </p:nvSpPr>
        <p:spPr/>
        <p:txBody>
          <a:bodyPr/>
          <a:lstStyle/>
          <a:p>
            <a:r>
              <a:rPr lang="es-MX"/>
              <a:t>21/11/2017</a:t>
            </a:r>
          </a:p>
        </p:txBody>
      </p:sp>
      <p:sp>
        <p:nvSpPr>
          <p:cNvPr id="5" name="Marcador de pie de página 4">
            <a:extLst>
              <a:ext uri="{FF2B5EF4-FFF2-40B4-BE49-F238E27FC236}">
                <a16:creationId xmlns:a16="http://schemas.microsoft.com/office/drawing/2014/main" id="{DB915AC6-3183-41E0-B68A-12173AB5F94F}"/>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6" name="Marcador de número de diapositiva 5">
            <a:extLst>
              <a:ext uri="{FF2B5EF4-FFF2-40B4-BE49-F238E27FC236}">
                <a16:creationId xmlns:a16="http://schemas.microsoft.com/office/drawing/2014/main" id="{EA4DEFC6-CB32-45B3-8FF7-2E6F15E0E236}"/>
              </a:ext>
            </a:extLst>
          </p:cNvPr>
          <p:cNvSpPr>
            <a:spLocks noGrp="1"/>
          </p:cNvSpPr>
          <p:nvPr>
            <p:ph type="sldNum" sz="quarter" idx="12"/>
          </p:nvPr>
        </p:nvSpPr>
        <p:spPr/>
        <p:txBody>
          <a:bodyPr/>
          <a:lstStyle/>
          <a:p>
            <a:fld id="{A31CF098-8A3F-44A3-A489-05F914356CD6}" type="slidenum">
              <a:rPr lang="es-MX" smtClean="0"/>
              <a:t>42</a:t>
            </a:fld>
            <a:endParaRPr lang="es-MX"/>
          </a:p>
        </p:txBody>
      </p:sp>
      <p:grpSp>
        <p:nvGrpSpPr>
          <p:cNvPr id="92" name="3 Grupo">
            <a:extLst>
              <a:ext uri="{FF2B5EF4-FFF2-40B4-BE49-F238E27FC236}">
                <a16:creationId xmlns:a16="http://schemas.microsoft.com/office/drawing/2014/main" id="{9E08A8F8-1E3F-4884-8AD5-34530E86F0D5}"/>
              </a:ext>
            </a:extLst>
          </p:cNvPr>
          <p:cNvGrpSpPr/>
          <p:nvPr/>
        </p:nvGrpSpPr>
        <p:grpSpPr>
          <a:xfrm>
            <a:off x="3616883" y="-50231"/>
            <a:ext cx="8430469" cy="6247985"/>
            <a:chOff x="490059" y="633779"/>
            <a:chExt cx="8430469" cy="6247985"/>
          </a:xfrm>
        </p:grpSpPr>
        <p:sp>
          <p:nvSpPr>
            <p:cNvPr id="93" name="37 Rectángulo">
              <a:extLst>
                <a:ext uri="{FF2B5EF4-FFF2-40B4-BE49-F238E27FC236}">
                  <a16:creationId xmlns:a16="http://schemas.microsoft.com/office/drawing/2014/main" id="{6603777F-0532-48A0-83E3-96F191C411C2}"/>
                </a:ext>
              </a:extLst>
            </p:cNvPr>
            <p:cNvSpPr/>
            <p:nvPr/>
          </p:nvSpPr>
          <p:spPr>
            <a:xfrm>
              <a:off x="695891" y="1268413"/>
              <a:ext cx="7345363" cy="4922837"/>
            </a:xfrm>
            <a:prstGeom prst="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600"/>
            </a:p>
          </p:txBody>
        </p:sp>
        <p:sp>
          <p:nvSpPr>
            <p:cNvPr id="94" name="3 CuadroTexto">
              <a:extLst>
                <a:ext uri="{FF2B5EF4-FFF2-40B4-BE49-F238E27FC236}">
                  <a16:creationId xmlns:a16="http://schemas.microsoft.com/office/drawing/2014/main" id="{1A71E55C-4222-45A9-ACE3-8B1D176BF933}"/>
                </a:ext>
              </a:extLst>
            </p:cNvPr>
            <p:cNvSpPr txBox="1">
              <a:spLocks noChangeArrowheads="1"/>
            </p:cNvSpPr>
            <p:nvPr/>
          </p:nvSpPr>
          <p:spPr bwMode="auto">
            <a:xfrm>
              <a:off x="1104894" y="1638576"/>
              <a:ext cx="817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MX" sz="1200" b="1" i="1" dirty="0">
                  <a:latin typeface="Calibri" charset="0"/>
                </a:rPr>
                <a:t>Fuentes</a:t>
              </a:r>
            </a:p>
          </p:txBody>
        </p:sp>
        <p:sp>
          <p:nvSpPr>
            <p:cNvPr id="95" name="4 CuadroTexto">
              <a:extLst>
                <a:ext uri="{FF2B5EF4-FFF2-40B4-BE49-F238E27FC236}">
                  <a16:creationId xmlns:a16="http://schemas.microsoft.com/office/drawing/2014/main" id="{2A3187F2-D415-4B09-898D-68BEB4592C68}"/>
                </a:ext>
              </a:extLst>
            </p:cNvPr>
            <p:cNvSpPr txBox="1">
              <a:spLocks noChangeArrowheads="1"/>
            </p:cNvSpPr>
            <p:nvPr/>
          </p:nvSpPr>
          <p:spPr bwMode="auto">
            <a:xfrm>
              <a:off x="2293023" y="1543452"/>
              <a:ext cx="1457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200" b="1" i="1" dirty="0">
                  <a:latin typeface="Calibri" charset="0"/>
                </a:rPr>
                <a:t>Procesos de</a:t>
              </a:r>
            </a:p>
            <a:p>
              <a:pPr algn="ctr" eaLnBrk="1" hangingPunct="1"/>
              <a:r>
                <a:rPr lang="es-MX" sz="1200" b="1" i="1" dirty="0">
                  <a:latin typeface="Calibri" charset="0"/>
                </a:rPr>
                <a:t>pretratamiento o</a:t>
              </a:r>
            </a:p>
            <a:p>
              <a:pPr algn="ctr" eaLnBrk="1" hangingPunct="1"/>
              <a:r>
                <a:rPr lang="es-MX" sz="1200" b="1" i="1" dirty="0">
                  <a:latin typeface="Calibri" charset="0"/>
                </a:rPr>
                <a:t>acondicionamiento</a:t>
              </a:r>
            </a:p>
          </p:txBody>
        </p:sp>
        <p:sp>
          <p:nvSpPr>
            <p:cNvPr id="96" name="5 CuadroTexto">
              <a:extLst>
                <a:ext uri="{FF2B5EF4-FFF2-40B4-BE49-F238E27FC236}">
                  <a16:creationId xmlns:a16="http://schemas.microsoft.com/office/drawing/2014/main" id="{2B84A709-39CF-4F45-8F12-8390EC69FDC4}"/>
                </a:ext>
              </a:extLst>
            </p:cNvPr>
            <p:cNvSpPr txBox="1">
              <a:spLocks noChangeArrowheads="1"/>
            </p:cNvSpPr>
            <p:nvPr/>
          </p:nvSpPr>
          <p:spPr bwMode="auto">
            <a:xfrm>
              <a:off x="6748555" y="1553173"/>
              <a:ext cx="981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200" b="1" i="1" dirty="0">
                  <a:latin typeface="Calibri" charset="0"/>
                </a:rPr>
                <a:t>Tecnologías </a:t>
              </a:r>
            </a:p>
            <a:p>
              <a:pPr algn="ctr" eaLnBrk="1" hangingPunct="1"/>
              <a:r>
                <a:rPr lang="es-MX" sz="1200" b="1" i="1" dirty="0">
                  <a:latin typeface="Calibri" charset="0"/>
                </a:rPr>
                <a:t>energéticas</a:t>
              </a:r>
            </a:p>
          </p:txBody>
        </p:sp>
        <p:sp>
          <p:nvSpPr>
            <p:cNvPr id="97" name="6 CuadroTexto">
              <a:extLst>
                <a:ext uri="{FF2B5EF4-FFF2-40B4-BE49-F238E27FC236}">
                  <a16:creationId xmlns:a16="http://schemas.microsoft.com/office/drawing/2014/main" id="{3B7DFF72-7C43-4692-92F4-0D8500361663}"/>
                </a:ext>
              </a:extLst>
            </p:cNvPr>
            <p:cNvSpPr txBox="1">
              <a:spLocks noChangeArrowheads="1"/>
            </p:cNvSpPr>
            <p:nvPr/>
          </p:nvSpPr>
          <p:spPr bwMode="auto">
            <a:xfrm>
              <a:off x="5311736" y="1710584"/>
              <a:ext cx="10239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MX" sz="1200" b="1" i="1" dirty="0">
                  <a:latin typeface="Calibri" charset="0"/>
                </a:rPr>
                <a:t>Usos finales</a:t>
              </a:r>
            </a:p>
          </p:txBody>
        </p:sp>
        <p:sp>
          <p:nvSpPr>
            <p:cNvPr id="98" name="8 Rectángulo redondeado">
              <a:extLst>
                <a:ext uri="{FF2B5EF4-FFF2-40B4-BE49-F238E27FC236}">
                  <a16:creationId xmlns:a16="http://schemas.microsoft.com/office/drawing/2014/main" id="{44897299-C063-446A-B3F8-01950EAEB0FC}"/>
                </a:ext>
              </a:extLst>
            </p:cNvPr>
            <p:cNvSpPr/>
            <p:nvPr/>
          </p:nvSpPr>
          <p:spPr>
            <a:xfrm>
              <a:off x="490059" y="5666029"/>
              <a:ext cx="724711" cy="565200"/>
            </a:xfrm>
            <a:prstGeom prst="roundRect">
              <a:avLst/>
            </a:prstGeom>
            <a:solidFill>
              <a:srgbClr val="FFC000"/>
            </a:solidFill>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anchor="ctr"/>
            <a:lstStyle/>
            <a:p>
              <a:pPr algn="ctr">
                <a:defRPr/>
              </a:pPr>
              <a:r>
                <a:rPr lang="es-MX" sz="600" b="1" i="1" dirty="0">
                  <a:solidFill>
                    <a:schemeClr val="tx1"/>
                  </a:solidFill>
                </a:rPr>
                <a:t>POTENCIALES PRODUCTIVOS</a:t>
              </a:r>
            </a:p>
          </p:txBody>
        </p:sp>
        <p:sp>
          <p:nvSpPr>
            <p:cNvPr id="99" name="9 Rectángulo redondeado">
              <a:extLst>
                <a:ext uri="{FF2B5EF4-FFF2-40B4-BE49-F238E27FC236}">
                  <a16:creationId xmlns:a16="http://schemas.microsoft.com/office/drawing/2014/main" id="{F219071E-21B6-42E2-9155-665F02A83270}"/>
                </a:ext>
              </a:extLst>
            </p:cNvPr>
            <p:cNvSpPr/>
            <p:nvPr/>
          </p:nvSpPr>
          <p:spPr>
            <a:xfrm>
              <a:off x="983229" y="2244725"/>
              <a:ext cx="1042987" cy="341313"/>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s-MX" sz="1000" b="1" dirty="0">
                  <a:solidFill>
                    <a:schemeClr val="bg1">
                      <a:lumMod val="85000"/>
                    </a:schemeClr>
                  </a:solidFill>
                </a:rPr>
                <a:t>BIOMASA</a:t>
              </a:r>
            </a:p>
            <a:p>
              <a:pPr algn="ctr">
                <a:defRPr/>
              </a:pPr>
              <a:r>
                <a:rPr lang="es-MX" sz="1000" b="1" dirty="0">
                  <a:solidFill>
                    <a:schemeClr val="bg1">
                      <a:lumMod val="85000"/>
                    </a:schemeClr>
                  </a:solidFill>
                </a:rPr>
                <a:t>FORESTAL</a:t>
              </a:r>
            </a:p>
          </p:txBody>
        </p:sp>
        <p:sp>
          <p:nvSpPr>
            <p:cNvPr id="100" name="10 Rectángulo redondeado">
              <a:extLst>
                <a:ext uri="{FF2B5EF4-FFF2-40B4-BE49-F238E27FC236}">
                  <a16:creationId xmlns:a16="http://schemas.microsoft.com/office/drawing/2014/main" id="{7A77D0CD-6153-4DE5-AEAF-9E103EA621EC}"/>
                </a:ext>
              </a:extLst>
            </p:cNvPr>
            <p:cNvSpPr/>
            <p:nvPr/>
          </p:nvSpPr>
          <p:spPr>
            <a:xfrm>
              <a:off x="983229" y="2952750"/>
              <a:ext cx="1042987" cy="341313"/>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s-MX" sz="700" b="1" dirty="0">
                  <a:solidFill>
                    <a:schemeClr val="bg1">
                      <a:lumMod val="85000"/>
                    </a:schemeClr>
                  </a:solidFill>
                </a:rPr>
                <a:t>RESIDUOS DE INDUSTRIAS FORESTALES</a:t>
              </a:r>
            </a:p>
          </p:txBody>
        </p:sp>
        <p:sp>
          <p:nvSpPr>
            <p:cNvPr id="101" name="11 Rectángulo redondeado">
              <a:extLst>
                <a:ext uri="{FF2B5EF4-FFF2-40B4-BE49-F238E27FC236}">
                  <a16:creationId xmlns:a16="http://schemas.microsoft.com/office/drawing/2014/main" id="{A0F74462-C7A8-451A-957D-0CE4D84108DB}"/>
                </a:ext>
              </a:extLst>
            </p:cNvPr>
            <p:cNvSpPr/>
            <p:nvPr/>
          </p:nvSpPr>
          <p:spPr>
            <a:xfrm>
              <a:off x="997516" y="3641725"/>
              <a:ext cx="1030288" cy="341313"/>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r>
                <a:rPr lang="es-MX" sz="900" b="1">
                  <a:solidFill>
                    <a:schemeClr val="bg1">
                      <a:lumMod val="85000"/>
                    </a:schemeClr>
                  </a:solidFill>
                  <a:latin typeface="Arial" charset="0"/>
                  <a:ea typeface="ＭＳ Ｐゴシック" charset="0"/>
                  <a:cs typeface="ＭＳ Ｐゴシック" charset="0"/>
                </a:rPr>
                <a:t>RESIDUOS AGRÍCOLAS</a:t>
              </a:r>
            </a:p>
          </p:txBody>
        </p:sp>
        <p:sp>
          <p:nvSpPr>
            <p:cNvPr id="102" name="12 Rectángulo redondeado">
              <a:extLst>
                <a:ext uri="{FF2B5EF4-FFF2-40B4-BE49-F238E27FC236}">
                  <a16:creationId xmlns:a16="http://schemas.microsoft.com/office/drawing/2014/main" id="{E010A26A-0F6E-447B-9EFB-703CF1B50EE5}"/>
                </a:ext>
              </a:extLst>
            </p:cNvPr>
            <p:cNvSpPr/>
            <p:nvPr/>
          </p:nvSpPr>
          <p:spPr>
            <a:xfrm>
              <a:off x="983229" y="4362450"/>
              <a:ext cx="1049337" cy="341313"/>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s-MX" sz="700" b="1" dirty="0">
                  <a:solidFill>
                    <a:schemeClr val="bg1">
                      <a:lumMod val="85000"/>
                    </a:schemeClr>
                  </a:solidFill>
                </a:rPr>
                <a:t>RESIDUOS AGROINDUSTRIALES</a:t>
              </a:r>
            </a:p>
          </p:txBody>
        </p:sp>
        <p:sp>
          <p:nvSpPr>
            <p:cNvPr id="103" name="13 Rectángulo redondeado">
              <a:extLst>
                <a:ext uri="{FF2B5EF4-FFF2-40B4-BE49-F238E27FC236}">
                  <a16:creationId xmlns:a16="http://schemas.microsoft.com/office/drawing/2014/main" id="{14BABBBD-DF0F-4282-AB58-234DCD726C23}"/>
                </a:ext>
              </a:extLst>
            </p:cNvPr>
            <p:cNvSpPr/>
            <p:nvPr/>
          </p:nvSpPr>
          <p:spPr>
            <a:xfrm>
              <a:off x="997517" y="5084763"/>
              <a:ext cx="1054100" cy="341312"/>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r>
                <a:rPr lang="es-MX" sz="800" b="1" dirty="0">
                  <a:solidFill>
                    <a:schemeClr val="bg1">
                      <a:lumMod val="85000"/>
                    </a:schemeClr>
                  </a:solidFill>
                  <a:latin typeface="Arial" charset="0"/>
                  <a:ea typeface="ＭＳ Ｐゴシック" charset="0"/>
                  <a:cs typeface="ＭＳ Ｐゴシック" charset="0"/>
                </a:rPr>
                <a:t>CULTIVOS</a:t>
              </a:r>
              <a:r>
                <a:rPr lang="es-MX" sz="900" b="1" dirty="0">
                  <a:solidFill>
                    <a:schemeClr val="bg1">
                      <a:lumMod val="85000"/>
                    </a:schemeClr>
                  </a:solidFill>
                  <a:latin typeface="Arial" charset="0"/>
                  <a:ea typeface="ＭＳ Ｐゴシック" charset="0"/>
                  <a:cs typeface="ＭＳ Ｐゴシック" charset="0"/>
                </a:rPr>
                <a:t> </a:t>
              </a:r>
              <a:r>
                <a:rPr lang="es-MX" sz="800" b="1" dirty="0">
                  <a:solidFill>
                    <a:schemeClr val="bg1">
                      <a:lumMod val="85000"/>
                    </a:schemeClr>
                  </a:solidFill>
                  <a:latin typeface="Arial" charset="0"/>
                  <a:ea typeface="ＭＳ Ｐゴシック" charset="0"/>
                  <a:cs typeface="ＭＳ Ｐゴシック" charset="0"/>
                </a:rPr>
                <a:t>ENERGÉTICOS</a:t>
              </a:r>
              <a:endParaRPr lang="es-MX" sz="900" b="1" dirty="0">
                <a:solidFill>
                  <a:schemeClr val="bg1">
                    <a:lumMod val="85000"/>
                  </a:schemeClr>
                </a:solidFill>
                <a:latin typeface="Arial" charset="0"/>
                <a:ea typeface="ＭＳ Ｐゴシック" charset="0"/>
                <a:cs typeface="ＭＳ Ｐゴシック" charset="0"/>
              </a:endParaRPr>
            </a:p>
          </p:txBody>
        </p:sp>
        <p:sp>
          <p:nvSpPr>
            <p:cNvPr id="104" name="16 Rectángulo redondeado">
              <a:extLst>
                <a:ext uri="{FF2B5EF4-FFF2-40B4-BE49-F238E27FC236}">
                  <a16:creationId xmlns:a16="http://schemas.microsoft.com/office/drawing/2014/main" id="{C6FD6C23-D242-467A-BF0C-19BE3BA5DF62}"/>
                </a:ext>
              </a:extLst>
            </p:cNvPr>
            <p:cNvSpPr/>
            <p:nvPr/>
          </p:nvSpPr>
          <p:spPr>
            <a:xfrm>
              <a:off x="2504850" y="3929437"/>
              <a:ext cx="909638" cy="341312"/>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MX" sz="800" b="1" dirty="0">
                  <a:solidFill>
                    <a:schemeClr val="tx1"/>
                  </a:solidFill>
                </a:rPr>
                <a:t>DENSIFICADO</a:t>
              </a:r>
            </a:p>
          </p:txBody>
        </p:sp>
        <p:sp>
          <p:nvSpPr>
            <p:cNvPr id="105" name="18 Rectángulo redondeado">
              <a:extLst>
                <a:ext uri="{FF2B5EF4-FFF2-40B4-BE49-F238E27FC236}">
                  <a16:creationId xmlns:a16="http://schemas.microsoft.com/office/drawing/2014/main" id="{FE773B26-7D2F-4526-A6CB-539BE1990E71}"/>
                </a:ext>
              </a:extLst>
            </p:cNvPr>
            <p:cNvSpPr/>
            <p:nvPr/>
          </p:nvSpPr>
          <p:spPr>
            <a:xfrm>
              <a:off x="2504283" y="4619092"/>
              <a:ext cx="909638" cy="341313"/>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s-MX" sz="800" b="1">
                  <a:solidFill>
                    <a:schemeClr val="tx1"/>
                  </a:solidFill>
                  <a:latin typeface="+mj-lt"/>
                  <a:ea typeface="ＭＳ Ｐゴシック" charset="0"/>
                  <a:cs typeface="ＭＳ Ｐゴシック" charset="0"/>
                </a:rPr>
                <a:t>PIRÓLISIS</a:t>
              </a:r>
            </a:p>
          </p:txBody>
        </p:sp>
        <p:sp>
          <p:nvSpPr>
            <p:cNvPr id="106" name="19 Rectángulo redondeado">
              <a:extLst>
                <a:ext uri="{FF2B5EF4-FFF2-40B4-BE49-F238E27FC236}">
                  <a16:creationId xmlns:a16="http://schemas.microsoft.com/office/drawing/2014/main" id="{A2EE609B-06E3-4635-86BD-F48DC6D1C0FE}"/>
                </a:ext>
              </a:extLst>
            </p:cNvPr>
            <p:cNvSpPr/>
            <p:nvPr/>
          </p:nvSpPr>
          <p:spPr>
            <a:xfrm>
              <a:off x="6755379" y="2136375"/>
              <a:ext cx="925325" cy="635077"/>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700" b="1" dirty="0">
                  <a:solidFill>
                    <a:schemeClr val="tx1"/>
                  </a:solidFill>
                </a:rPr>
                <a:t>CALDERAS  TURBOGEN</a:t>
              </a:r>
            </a:p>
          </p:txBody>
        </p:sp>
        <p:sp>
          <p:nvSpPr>
            <p:cNvPr id="107" name="20 Rectángulo redondeado">
              <a:extLst>
                <a:ext uri="{FF2B5EF4-FFF2-40B4-BE49-F238E27FC236}">
                  <a16:creationId xmlns:a16="http://schemas.microsoft.com/office/drawing/2014/main" id="{7C6CFFE4-4155-4EF4-BDDA-34720ADCECB1}"/>
                </a:ext>
              </a:extLst>
            </p:cNvPr>
            <p:cNvSpPr/>
            <p:nvPr/>
          </p:nvSpPr>
          <p:spPr>
            <a:xfrm>
              <a:off x="6777105" y="2984249"/>
              <a:ext cx="925325" cy="182902"/>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b="1" dirty="0">
                  <a:solidFill>
                    <a:schemeClr val="tx1"/>
                  </a:solidFill>
                </a:rPr>
                <a:t>CALDERAS</a:t>
              </a:r>
            </a:p>
          </p:txBody>
        </p:sp>
        <p:sp>
          <p:nvSpPr>
            <p:cNvPr id="108" name="21 Rectángulo redondeado">
              <a:extLst>
                <a:ext uri="{FF2B5EF4-FFF2-40B4-BE49-F238E27FC236}">
                  <a16:creationId xmlns:a16="http://schemas.microsoft.com/office/drawing/2014/main" id="{411DD129-6A43-403A-981F-EB1994E04017}"/>
                </a:ext>
              </a:extLst>
            </p:cNvPr>
            <p:cNvSpPr/>
            <p:nvPr/>
          </p:nvSpPr>
          <p:spPr>
            <a:xfrm>
              <a:off x="6789934" y="3382962"/>
              <a:ext cx="925325" cy="181209"/>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b="1" dirty="0">
                  <a:solidFill>
                    <a:schemeClr val="tx1"/>
                  </a:solidFill>
                </a:rPr>
                <a:t>HORNOS</a:t>
              </a:r>
            </a:p>
          </p:txBody>
        </p:sp>
        <p:sp>
          <p:nvSpPr>
            <p:cNvPr id="109" name="22 Rectángulo redondeado">
              <a:extLst>
                <a:ext uri="{FF2B5EF4-FFF2-40B4-BE49-F238E27FC236}">
                  <a16:creationId xmlns:a16="http://schemas.microsoft.com/office/drawing/2014/main" id="{84FE107D-B022-4B65-8592-062D8F8A5A24}"/>
                </a:ext>
              </a:extLst>
            </p:cNvPr>
            <p:cNvSpPr/>
            <p:nvPr/>
          </p:nvSpPr>
          <p:spPr>
            <a:xfrm>
              <a:off x="6766491" y="3898107"/>
              <a:ext cx="925326" cy="181208"/>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b="1" dirty="0">
                  <a:solidFill>
                    <a:schemeClr val="tx1"/>
                  </a:solidFill>
                </a:rPr>
                <a:t>ESTUFAS</a:t>
              </a:r>
            </a:p>
          </p:txBody>
        </p:sp>
        <p:sp>
          <p:nvSpPr>
            <p:cNvPr id="110" name="23 Rectángulo redondeado">
              <a:extLst>
                <a:ext uri="{FF2B5EF4-FFF2-40B4-BE49-F238E27FC236}">
                  <a16:creationId xmlns:a16="http://schemas.microsoft.com/office/drawing/2014/main" id="{EB50734C-2631-4436-8577-6FAB287F5B5F}"/>
                </a:ext>
              </a:extLst>
            </p:cNvPr>
            <p:cNvSpPr/>
            <p:nvPr/>
          </p:nvSpPr>
          <p:spPr>
            <a:xfrm>
              <a:off x="6766489" y="4188106"/>
              <a:ext cx="1219171" cy="308224"/>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700" b="1" dirty="0">
                  <a:solidFill>
                    <a:schemeClr val="tx1"/>
                  </a:solidFill>
                </a:rPr>
                <a:t>MICRO-</a:t>
              </a:r>
              <a:r>
                <a:rPr lang="es-MX" sz="700" b="1" dirty="0" err="1">
                  <a:solidFill>
                    <a:schemeClr val="tx1"/>
                  </a:solidFill>
                </a:rPr>
                <a:t>GASIFICADORES</a:t>
              </a:r>
              <a:endParaRPr lang="es-MX" sz="700" b="1" dirty="0">
                <a:solidFill>
                  <a:schemeClr val="tx1"/>
                </a:solidFill>
              </a:endParaRPr>
            </a:p>
          </p:txBody>
        </p:sp>
        <p:sp>
          <p:nvSpPr>
            <p:cNvPr id="111" name="27 Rectángulo redondeado">
              <a:extLst>
                <a:ext uri="{FF2B5EF4-FFF2-40B4-BE49-F238E27FC236}">
                  <a16:creationId xmlns:a16="http://schemas.microsoft.com/office/drawing/2014/main" id="{B09AFDEE-DF7C-48DE-9037-A3BD976184A4}"/>
                </a:ext>
              </a:extLst>
            </p:cNvPr>
            <p:cNvSpPr/>
            <p:nvPr/>
          </p:nvSpPr>
          <p:spPr>
            <a:xfrm>
              <a:off x="6761729" y="4841031"/>
              <a:ext cx="983790" cy="837456"/>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MX" sz="700" b="1" dirty="0">
                  <a:solidFill>
                    <a:schemeClr val="tx1"/>
                  </a:solidFill>
                  <a:latin typeface="Arial" charset="0"/>
                  <a:ea typeface="ＭＳ Ｐゴシック" charset="0"/>
                  <a:cs typeface="ＭＳ Ｐゴシック" charset="0"/>
                </a:rPr>
                <a:t>COMBUSTIÓN Y CO-COMBUSTIÓN DE SÓLIDOS</a:t>
              </a:r>
            </a:p>
          </p:txBody>
        </p:sp>
        <p:sp>
          <p:nvSpPr>
            <p:cNvPr id="112" name="29 Rectángulo redondeado">
              <a:extLst>
                <a:ext uri="{FF2B5EF4-FFF2-40B4-BE49-F238E27FC236}">
                  <a16:creationId xmlns:a16="http://schemas.microsoft.com/office/drawing/2014/main" id="{E1F7EE9A-0646-4310-BB9E-3AFB6DC90A42}"/>
                </a:ext>
              </a:extLst>
            </p:cNvPr>
            <p:cNvSpPr/>
            <p:nvPr/>
          </p:nvSpPr>
          <p:spPr>
            <a:xfrm>
              <a:off x="5259348" y="2150533"/>
              <a:ext cx="1076325" cy="611188"/>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s-MX" sz="900" b="1" dirty="0">
                  <a:solidFill>
                    <a:schemeClr val="tx1"/>
                  </a:solidFill>
                  <a:latin typeface="Arial" charset="0"/>
                  <a:ea typeface="ＭＳ Ｐゴシック" charset="0"/>
                  <a:cs typeface="ＭＳ Ｐゴシック" charset="0"/>
                </a:rPr>
                <a:t>INDUSTRIA</a:t>
              </a:r>
            </a:p>
            <a:p>
              <a:pPr algn="ctr"/>
              <a:endParaRPr lang="es-MX" sz="800" b="1" dirty="0">
                <a:solidFill>
                  <a:schemeClr val="tx1"/>
                </a:solidFill>
                <a:latin typeface="Arial" charset="0"/>
                <a:ea typeface="ＭＳ Ｐゴシック" charset="0"/>
                <a:cs typeface="ＭＳ Ｐゴシック" charset="0"/>
              </a:endParaRPr>
            </a:p>
            <a:p>
              <a:pPr algn="ctr"/>
              <a:r>
                <a:rPr lang="es-MX" sz="800" b="1" dirty="0">
                  <a:solidFill>
                    <a:schemeClr val="tx1"/>
                  </a:solidFill>
                  <a:latin typeface="Arial" charset="0"/>
                  <a:ea typeface="ＭＳ Ｐゴシック" charset="0"/>
                  <a:cs typeface="ＭＳ Ｐゴシック" charset="0"/>
                </a:rPr>
                <a:t>Calor</a:t>
              </a:r>
            </a:p>
            <a:p>
              <a:pPr algn="ctr"/>
              <a:r>
                <a:rPr lang="es-MX" sz="800" b="1" dirty="0">
                  <a:solidFill>
                    <a:schemeClr val="tx1"/>
                  </a:solidFill>
                  <a:latin typeface="Arial" charset="0"/>
                  <a:ea typeface="ＭＳ Ｐゴシック" charset="0"/>
                  <a:cs typeface="ＭＳ Ｐゴシック" charset="0"/>
                </a:rPr>
                <a:t>Cogeneración</a:t>
              </a:r>
            </a:p>
          </p:txBody>
        </p:sp>
        <p:sp>
          <p:nvSpPr>
            <p:cNvPr id="113" name="30 Rectángulo redondeado">
              <a:extLst>
                <a:ext uri="{FF2B5EF4-FFF2-40B4-BE49-F238E27FC236}">
                  <a16:creationId xmlns:a16="http://schemas.microsoft.com/office/drawing/2014/main" id="{6196E991-A0D6-4F66-A9D7-E5DB8DE863E3}"/>
                </a:ext>
              </a:extLst>
            </p:cNvPr>
            <p:cNvSpPr/>
            <p:nvPr/>
          </p:nvSpPr>
          <p:spPr>
            <a:xfrm>
              <a:off x="5256173" y="2982349"/>
              <a:ext cx="1069975" cy="611188"/>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s-MX" sz="800" b="1" dirty="0">
                  <a:solidFill>
                    <a:schemeClr val="tx1"/>
                  </a:solidFill>
                  <a:latin typeface="Arial" charset="0"/>
                  <a:ea typeface="ＭＳ Ｐゴシック" charset="0"/>
                  <a:cs typeface="ＭＳ Ｐゴシック" charset="0"/>
                </a:rPr>
                <a:t>PEQUEÑA INDUSTRIA</a:t>
              </a:r>
              <a:endParaRPr lang="es-MX" sz="900" b="1" dirty="0">
                <a:solidFill>
                  <a:schemeClr val="tx1"/>
                </a:solidFill>
                <a:latin typeface="Arial" charset="0"/>
                <a:ea typeface="ＭＳ Ｐゴシック" charset="0"/>
                <a:cs typeface="ＭＳ Ｐゴシック" charset="0"/>
              </a:endParaRPr>
            </a:p>
            <a:p>
              <a:pPr algn="ctr"/>
              <a:endParaRPr lang="es-MX" sz="500" b="1" dirty="0">
                <a:solidFill>
                  <a:schemeClr val="tx1"/>
                </a:solidFill>
                <a:latin typeface="Arial" charset="0"/>
                <a:ea typeface="ＭＳ Ｐゴシック" charset="0"/>
                <a:cs typeface="ＭＳ Ｐゴシック" charset="0"/>
              </a:endParaRPr>
            </a:p>
            <a:p>
              <a:pPr algn="ctr"/>
              <a:r>
                <a:rPr lang="es-MX" sz="900" b="1" dirty="0">
                  <a:solidFill>
                    <a:schemeClr val="tx1"/>
                  </a:solidFill>
                  <a:latin typeface="Arial" charset="0"/>
                  <a:ea typeface="ＭＳ Ｐゴシック" charset="0"/>
                  <a:cs typeface="ＭＳ Ｐゴシック" charset="0"/>
                </a:rPr>
                <a:t>Calor</a:t>
              </a:r>
            </a:p>
          </p:txBody>
        </p:sp>
        <p:sp>
          <p:nvSpPr>
            <p:cNvPr id="114" name="31 Rectángulo redondeado">
              <a:extLst>
                <a:ext uri="{FF2B5EF4-FFF2-40B4-BE49-F238E27FC236}">
                  <a16:creationId xmlns:a16="http://schemas.microsoft.com/office/drawing/2014/main" id="{DE157761-1150-4420-9B6F-D84DF9FDD9AD}"/>
                </a:ext>
              </a:extLst>
            </p:cNvPr>
            <p:cNvSpPr/>
            <p:nvPr/>
          </p:nvSpPr>
          <p:spPr>
            <a:xfrm>
              <a:off x="5256173" y="3852863"/>
              <a:ext cx="1079500" cy="611187"/>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s-MX" sz="900" b="1" dirty="0">
                  <a:solidFill>
                    <a:schemeClr val="tx1"/>
                  </a:solidFill>
                  <a:latin typeface="Arial" charset="0"/>
                  <a:ea typeface="ＭＳ Ｐゴシック" charset="0"/>
                  <a:cs typeface="ＭＳ Ｐゴシック" charset="0"/>
                </a:rPr>
                <a:t>RESIDENCIAL</a:t>
              </a:r>
            </a:p>
            <a:p>
              <a:pPr algn="ctr"/>
              <a:endParaRPr lang="es-MX" sz="900" b="1" dirty="0">
                <a:solidFill>
                  <a:schemeClr val="tx1"/>
                </a:solidFill>
                <a:latin typeface="Arial" charset="0"/>
                <a:ea typeface="ＭＳ Ｐゴシック" charset="0"/>
                <a:cs typeface="ＭＳ Ｐゴシック" charset="0"/>
              </a:endParaRPr>
            </a:p>
            <a:p>
              <a:pPr algn="ctr"/>
              <a:r>
                <a:rPr lang="es-MX" sz="900" b="1" dirty="0">
                  <a:solidFill>
                    <a:schemeClr val="tx1"/>
                  </a:solidFill>
                  <a:latin typeface="Arial" charset="0"/>
                  <a:ea typeface="ＭＳ Ｐゴシック" charset="0"/>
                  <a:cs typeface="ＭＳ Ｐゴシック" charset="0"/>
                </a:rPr>
                <a:t>Cocción</a:t>
              </a:r>
            </a:p>
            <a:p>
              <a:pPr algn="ctr"/>
              <a:r>
                <a:rPr lang="es-MX" sz="900" b="1" dirty="0">
                  <a:solidFill>
                    <a:schemeClr val="tx1"/>
                  </a:solidFill>
                  <a:latin typeface="Arial" charset="0"/>
                  <a:ea typeface="ＭＳ Ｐゴシック" charset="0"/>
                  <a:cs typeface="ＭＳ Ｐゴシック" charset="0"/>
                </a:rPr>
                <a:t>Calefacción</a:t>
              </a:r>
            </a:p>
          </p:txBody>
        </p:sp>
        <p:sp>
          <p:nvSpPr>
            <p:cNvPr id="115" name="32 Rectángulo redondeado">
              <a:extLst>
                <a:ext uri="{FF2B5EF4-FFF2-40B4-BE49-F238E27FC236}">
                  <a16:creationId xmlns:a16="http://schemas.microsoft.com/office/drawing/2014/main" id="{363CAE06-63B7-423D-9C69-DEC9894155FF}"/>
                </a:ext>
              </a:extLst>
            </p:cNvPr>
            <p:cNvSpPr/>
            <p:nvPr/>
          </p:nvSpPr>
          <p:spPr>
            <a:xfrm>
              <a:off x="5256173" y="4837112"/>
              <a:ext cx="1079500" cy="841375"/>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s-MX" sz="800" b="1" dirty="0">
                  <a:solidFill>
                    <a:schemeClr val="tx1"/>
                  </a:solidFill>
                  <a:latin typeface="Arial" charset="0"/>
                  <a:ea typeface="ＭＳ Ｐゴシック" charset="0"/>
                  <a:cs typeface="ＭＳ Ｐゴシック" charset="0"/>
                </a:rPr>
                <a:t>GENERACIÓN DE CALOR Y  ELECTRICIDAD</a:t>
              </a:r>
            </a:p>
            <a:p>
              <a:endParaRPr lang="es-MX" sz="800" dirty="0">
                <a:solidFill>
                  <a:schemeClr val="tx1"/>
                </a:solidFill>
                <a:latin typeface="Arial" charset="0"/>
                <a:ea typeface="ＭＳ Ｐゴシック" charset="0"/>
                <a:cs typeface="ＭＳ Ｐゴシック" charset="0"/>
              </a:endParaRPr>
            </a:p>
            <a:p>
              <a:pPr>
                <a:buFont typeface="Arial" charset="0"/>
                <a:buChar char="•"/>
              </a:pPr>
              <a:r>
                <a:rPr lang="es-MX" sz="800" dirty="0">
                  <a:solidFill>
                    <a:schemeClr val="tx1"/>
                  </a:solidFill>
                  <a:latin typeface="Arial" charset="0"/>
                  <a:ea typeface="ＭＳ Ｐゴシック" charset="0"/>
                  <a:cs typeface="ＭＳ Ｐゴシック" charset="0"/>
                </a:rPr>
                <a:t>Mediana escala</a:t>
              </a:r>
            </a:p>
            <a:p>
              <a:pPr>
                <a:buFont typeface="Arial" charset="0"/>
                <a:buChar char="•"/>
              </a:pPr>
              <a:r>
                <a:rPr lang="es-MX" sz="800" dirty="0">
                  <a:solidFill>
                    <a:schemeClr val="tx1"/>
                  </a:solidFill>
                  <a:latin typeface="Arial" charset="0"/>
                  <a:ea typeface="ＭＳ Ｐゴシック" charset="0"/>
                  <a:cs typeface="ＭＳ Ｐゴシック" charset="0"/>
                </a:rPr>
                <a:t>Gran escala</a:t>
              </a:r>
            </a:p>
          </p:txBody>
        </p:sp>
        <p:sp>
          <p:nvSpPr>
            <p:cNvPr id="116" name="34 CuadroTexto">
              <a:extLst>
                <a:ext uri="{FF2B5EF4-FFF2-40B4-BE49-F238E27FC236}">
                  <a16:creationId xmlns:a16="http://schemas.microsoft.com/office/drawing/2014/main" id="{4C05D5E8-982C-41A0-9613-1D4DD3B71F82}"/>
                </a:ext>
              </a:extLst>
            </p:cNvPr>
            <p:cNvSpPr txBox="1">
              <a:spLocks noChangeArrowheads="1"/>
            </p:cNvSpPr>
            <p:nvPr/>
          </p:nvSpPr>
          <p:spPr bwMode="auto">
            <a:xfrm>
              <a:off x="1956268" y="6422761"/>
              <a:ext cx="5045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600" b="1" i="1" dirty="0">
                  <a:latin typeface="Calibri" charset="0"/>
                </a:rPr>
                <a:t>Políticas Públicas y Sustentabilidad (ACV) (Estándares)</a:t>
              </a:r>
            </a:p>
          </p:txBody>
        </p:sp>
        <p:sp>
          <p:nvSpPr>
            <p:cNvPr id="117" name="16 Rectángulo redondeado">
              <a:extLst>
                <a:ext uri="{FF2B5EF4-FFF2-40B4-BE49-F238E27FC236}">
                  <a16:creationId xmlns:a16="http://schemas.microsoft.com/office/drawing/2014/main" id="{AE7BBB57-B135-499C-A09C-672943C66DD6}"/>
                </a:ext>
              </a:extLst>
            </p:cNvPr>
            <p:cNvSpPr/>
            <p:nvPr/>
          </p:nvSpPr>
          <p:spPr>
            <a:xfrm>
              <a:off x="2504283" y="2417269"/>
              <a:ext cx="909638" cy="341313"/>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MX" sz="800" b="1" dirty="0">
                  <a:solidFill>
                    <a:schemeClr val="tx1"/>
                  </a:solidFill>
                </a:rPr>
                <a:t>ASTILLADO</a:t>
              </a:r>
            </a:p>
          </p:txBody>
        </p:sp>
        <p:sp>
          <p:nvSpPr>
            <p:cNvPr id="118" name="Line 46">
              <a:extLst>
                <a:ext uri="{FF2B5EF4-FFF2-40B4-BE49-F238E27FC236}">
                  <a16:creationId xmlns:a16="http://schemas.microsoft.com/office/drawing/2014/main" id="{ADF677F6-A3D1-4B94-B5DD-3872561F9A39}"/>
                </a:ext>
              </a:extLst>
            </p:cNvPr>
            <p:cNvSpPr>
              <a:spLocks noChangeShapeType="1"/>
            </p:cNvSpPr>
            <p:nvPr/>
          </p:nvSpPr>
          <p:spPr bwMode="auto">
            <a:xfrm flipV="1">
              <a:off x="3553861" y="2633293"/>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119" name="8 Rectángulo redondeado">
              <a:extLst>
                <a:ext uri="{FF2B5EF4-FFF2-40B4-BE49-F238E27FC236}">
                  <a16:creationId xmlns:a16="http://schemas.microsoft.com/office/drawing/2014/main" id="{F0386E48-C583-4B9F-A65B-7016D1390CC3}"/>
                </a:ext>
              </a:extLst>
            </p:cNvPr>
            <p:cNvSpPr/>
            <p:nvPr/>
          </p:nvSpPr>
          <p:spPr>
            <a:xfrm>
              <a:off x="1322942" y="5598130"/>
              <a:ext cx="744618" cy="831922"/>
            </a:xfrm>
            <a:prstGeom prst="roundRect">
              <a:avLst/>
            </a:prstGeom>
            <a:solidFill>
              <a:srgbClr val="FFC000"/>
            </a:solidFill>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700" b="1" i="1" dirty="0"/>
                <a:t>GESTIÓN</a:t>
              </a:r>
              <a:endParaRPr lang="es-MX" sz="800" b="1" i="1" dirty="0"/>
            </a:p>
            <a:p>
              <a:pPr algn="ctr" eaLnBrk="1" hangingPunct="1"/>
              <a:r>
                <a:rPr lang="es-MX" sz="700" b="1" i="1" dirty="0"/>
                <a:t>Manejo sostenible</a:t>
              </a:r>
            </a:p>
            <a:p>
              <a:pPr algn="ctr" eaLnBrk="1" hangingPunct="1"/>
              <a:r>
                <a:rPr lang="es-MX" sz="700" b="1" i="1" dirty="0"/>
                <a:t> Logística Mercado</a:t>
              </a:r>
            </a:p>
          </p:txBody>
        </p:sp>
        <p:sp>
          <p:nvSpPr>
            <p:cNvPr id="120" name="Line 46">
              <a:extLst>
                <a:ext uri="{FF2B5EF4-FFF2-40B4-BE49-F238E27FC236}">
                  <a16:creationId xmlns:a16="http://schemas.microsoft.com/office/drawing/2014/main" id="{49221CD8-A2C8-4835-9281-39B54BA6CD34}"/>
                </a:ext>
              </a:extLst>
            </p:cNvPr>
            <p:cNvSpPr>
              <a:spLocks noChangeShapeType="1"/>
            </p:cNvSpPr>
            <p:nvPr/>
          </p:nvSpPr>
          <p:spPr bwMode="auto">
            <a:xfrm flipV="1">
              <a:off x="4866923" y="3737736"/>
              <a:ext cx="414435" cy="0"/>
            </a:xfrm>
            <a:prstGeom prst="line">
              <a:avLst/>
            </a:prstGeom>
            <a:noFill/>
            <a:ln w="76200" cmpd="sng">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121" name="Line 46">
              <a:extLst>
                <a:ext uri="{FF2B5EF4-FFF2-40B4-BE49-F238E27FC236}">
                  <a16:creationId xmlns:a16="http://schemas.microsoft.com/office/drawing/2014/main" id="{E8D9121A-0114-4115-B877-CC23FB1A2384}"/>
                </a:ext>
              </a:extLst>
            </p:cNvPr>
            <p:cNvSpPr>
              <a:spLocks noChangeShapeType="1"/>
            </p:cNvSpPr>
            <p:nvPr/>
          </p:nvSpPr>
          <p:spPr bwMode="auto">
            <a:xfrm flipV="1">
              <a:off x="6448734" y="2427562"/>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122" name="Line 46">
              <a:extLst>
                <a:ext uri="{FF2B5EF4-FFF2-40B4-BE49-F238E27FC236}">
                  <a16:creationId xmlns:a16="http://schemas.microsoft.com/office/drawing/2014/main" id="{4FD6F84F-B674-4ECF-B68E-5830BD65B60B}"/>
                </a:ext>
              </a:extLst>
            </p:cNvPr>
            <p:cNvSpPr>
              <a:spLocks noChangeShapeType="1"/>
            </p:cNvSpPr>
            <p:nvPr/>
          </p:nvSpPr>
          <p:spPr bwMode="auto">
            <a:xfrm flipV="1">
              <a:off x="6448734" y="3294063"/>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123" name="Line 46">
              <a:extLst>
                <a:ext uri="{FF2B5EF4-FFF2-40B4-BE49-F238E27FC236}">
                  <a16:creationId xmlns:a16="http://schemas.microsoft.com/office/drawing/2014/main" id="{E6C933BC-065B-4AA1-A736-37AF04496D48}"/>
                </a:ext>
              </a:extLst>
            </p:cNvPr>
            <p:cNvSpPr>
              <a:spLocks noChangeShapeType="1"/>
            </p:cNvSpPr>
            <p:nvPr/>
          </p:nvSpPr>
          <p:spPr bwMode="auto">
            <a:xfrm flipV="1">
              <a:off x="6448734" y="4082394"/>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124" name="Line 46">
              <a:extLst>
                <a:ext uri="{FF2B5EF4-FFF2-40B4-BE49-F238E27FC236}">
                  <a16:creationId xmlns:a16="http://schemas.microsoft.com/office/drawing/2014/main" id="{FE257DA7-8F60-4520-B5FE-449C7AD4B3BA}"/>
                </a:ext>
              </a:extLst>
            </p:cNvPr>
            <p:cNvSpPr>
              <a:spLocks noChangeShapeType="1"/>
            </p:cNvSpPr>
            <p:nvPr/>
          </p:nvSpPr>
          <p:spPr bwMode="auto">
            <a:xfrm flipV="1">
              <a:off x="6448734" y="5233742"/>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grpSp>
          <p:nvGrpSpPr>
            <p:cNvPr id="125" name="Agrupar 28">
              <a:extLst>
                <a:ext uri="{FF2B5EF4-FFF2-40B4-BE49-F238E27FC236}">
                  <a16:creationId xmlns:a16="http://schemas.microsoft.com/office/drawing/2014/main" id="{A357BAB0-BFC9-45AC-9EFD-DBCF497991FD}"/>
                </a:ext>
              </a:extLst>
            </p:cNvPr>
            <p:cNvGrpSpPr/>
            <p:nvPr/>
          </p:nvGrpSpPr>
          <p:grpSpPr>
            <a:xfrm>
              <a:off x="2206619" y="2307448"/>
              <a:ext cx="279434" cy="3358581"/>
              <a:chOff x="2206619" y="2307448"/>
              <a:chExt cx="279434" cy="3358581"/>
            </a:xfrm>
          </p:grpSpPr>
          <p:cxnSp>
            <p:nvCxnSpPr>
              <p:cNvPr id="131" name="Conector recto 130">
                <a:extLst>
                  <a:ext uri="{FF2B5EF4-FFF2-40B4-BE49-F238E27FC236}">
                    <a16:creationId xmlns:a16="http://schemas.microsoft.com/office/drawing/2014/main" id="{213E619A-E2AF-4846-AE8B-36C3CF11D2F3}"/>
                  </a:ext>
                </a:extLst>
              </p:cNvPr>
              <p:cNvCxnSpPr/>
              <p:nvPr/>
            </p:nvCxnSpPr>
            <p:spPr>
              <a:xfrm>
                <a:off x="2206619" y="2307448"/>
                <a:ext cx="12829" cy="3358581"/>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32" name="Conector recto de flecha 131">
                <a:extLst>
                  <a:ext uri="{FF2B5EF4-FFF2-40B4-BE49-F238E27FC236}">
                    <a16:creationId xmlns:a16="http://schemas.microsoft.com/office/drawing/2014/main" id="{E6E619CF-A79C-4119-9CE1-B951915A6BAE}"/>
                  </a:ext>
                </a:extLst>
              </p:cNvPr>
              <p:cNvCxnSpPr/>
              <p:nvPr/>
            </p:nvCxnSpPr>
            <p:spPr>
              <a:xfrm>
                <a:off x="2219448" y="3837591"/>
                <a:ext cx="266605" cy="1"/>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126" name="Flecha derecha 4">
              <a:extLst>
                <a:ext uri="{FF2B5EF4-FFF2-40B4-BE49-F238E27FC236}">
                  <a16:creationId xmlns:a16="http://schemas.microsoft.com/office/drawing/2014/main" id="{510AB1CC-5005-41E1-8790-C09C37147726}"/>
                </a:ext>
              </a:extLst>
            </p:cNvPr>
            <p:cNvSpPr/>
            <p:nvPr/>
          </p:nvSpPr>
          <p:spPr>
            <a:xfrm rot="5400000">
              <a:off x="1050953" y="851160"/>
              <a:ext cx="919394" cy="484632"/>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50" dirty="0"/>
                <a:t>Recursos</a:t>
              </a:r>
            </a:p>
          </p:txBody>
        </p:sp>
        <p:sp>
          <p:nvSpPr>
            <p:cNvPr id="127" name="Flecha derecha 41">
              <a:extLst>
                <a:ext uri="{FF2B5EF4-FFF2-40B4-BE49-F238E27FC236}">
                  <a16:creationId xmlns:a16="http://schemas.microsoft.com/office/drawing/2014/main" id="{59316927-5A9A-464E-B2FD-12A1D72D8F05}"/>
                </a:ext>
              </a:extLst>
            </p:cNvPr>
            <p:cNvSpPr/>
            <p:nvPr/>
          </p:nvSpPr>
          <p:spPr>
            <a:xfrm rot="10800000" flipV="1">
              <a:off x="7001344" y="6327296"/>
              <a:ext cx="735950" cy="554468"/>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PPS</a:t>
              </a:r>
            </a:p>
          </p:txBody>
        </p:sp>
        <p:sp>
          <p:nvSpPr>
            <p:cNvPr id="128" name="Flecha derecha 45">
              <a:extLst>
                <a:ext uri="{FF2B5EF4-FFF2-40B4-BE49-F238E27FC236}">
                  <a16:creationId xmlns:a16="http://schemas.microsoft.com/office/drawing/2014/main" id="{23F53DDC-67A1-4716-BEAD-213C24BB7A1F}"/>
                </a:ext>
              </a:extLst>
            </p:cNvPr>
            <p:cNvSpPr/>
            <p:nvPr/>
          </p:nvSpPr>
          <p:spPr>
            <a:xfrm rot="10800000" flipV="1">
              <a:off x="7889693" y="3852863"/>
              <a:ext cx="986195" cy="554468"/>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Resid</a:t>
              </a:r>
              <a:r>
                <a:rPr lang="es-ES" dirty="0"/>
                <a:t>.</a:t>
              </a:r>
            </a:p>
          </p:txBody>
        </p:sp>
        <p:sp>
          <p:nvSpPr>
            <p:cNvPr id="129" name="Flecha derecha 41">
              <a:extLst>
                <a:ext uri="{FF2B5EF4-FFF2-40B4-BE49-F238E27FC236}">
                  <a16:creationId xmlns:a16="http://schemas.microsoft.com/office/drawing/2014/main" id="{C4AD9FF7-721B-4EC1-970C-302BC5B3106B}"/>
                </a:ext>
              </a:extLst>
            </p:cNvPr>
            <p:cNvSpPr/>
            <p:nvPr/>
          </p:nvSpPr>
          <p:spPr>
            <a:xfrm rot="10800000" flipV="1">
              <a:off x="7745519" y="2110669"/>
              <a:ext cx="1030836" cy="554468"/>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GCE</a:t>
              </a:r>
              <a:endParaRPr lang="es-ES" dirty="0"/>
            </a:p>
          </p:txBody>
        </p:sp>
        <p:sp>
          <p:nvSpPr>
            <p:cNvPr id="130" name="Flecha derecha 41">
              <a:extLst>
                <a:ext uri="{FF2B5EF4-FFF2-40B4-BE49-F238E27FC236}">
                  <a16:creationId xmlns:a16="http://schemas.microsoft.com/office/drawing/2014/main" id="{D353A756-0DAF-47C4-AD04-8E5A75DE007D}"/>
                </a:ext>
              </a:extLst>
            </p:cNvPr>
            <p:cNvSpPr/>
            <p:nvPr/>
          </p:nvSpPr>
          <p:spPr>
            <a:xfrm rot="10800000" flipV="1">
              <a:off x="7889692" y="4956306"/>
              <a:ext cx="1030836" cy="554468"/>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GCE</a:t>
              </a:r>
              <a:endParaRPr lang="es-ES" dirty="0"/>
            </a:p>
          </p:txBody>
        </p:sp>
      </p:grpSp>
      <p:sp>
        <p:nvSpPr>
          <p:cNvPr id="133" name="Flecha derecha 43">
            <a:extLst>
              <a:ext uri="{FF2B5EF4-FFF2-40B4-BE49-F238E27FC236}">
                <a16:creationId xmlns:a16="http://schemas.microsoft.com/office/drawing/2014/main" id="{1554D2CE-8CCB-4FDF-B876-9426CF8855D9}"/>
              </a:ext>
            </a:extLst>
          </p:cNvPr>
          <p:cNvSpPr/>
          <p:nvPr/>
        </p:nvSpPr>
        <p:spPr>
          <a:xfrm rot="5400000">
            <a:off x="7057161" y="200363"/>
            <a:ext cx="921265" cy="484632"/>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00" dirty="0"/>
              <a:t>Estándares</a:t>
            </a:r>
          </a:p>
        </p:txBody>
      </p:sp>
      <p:sp>
        <p:nvSpPr>
          <p:cNvPr id="134" name="25 Rectángulo">
            <a:extLst>
              <a:ext uri="{FF2B5EF4-FFF2-40B4-BE49-F238E27FC236}">
                <a16:creationId xmlns:a16="http://schemas.microsoft.com/office/drawing/2014/main" id="{4C59CADF-CD62-4C70-8DA1-AABEA77BFD18}"/>
              </a:ext>
            </a:extLst>
          </p:cNvPr>
          <p:cNvSpPr/>
          <p:nvPr/>
        </p:nvSpPr>
        <p:spPr>
          <a:xfrm>
            <a:off x="3260117" y="6292074"/>
            <a:ext cx="9144000" cy="166328"/>
          </a:xfrm>
          <a:prstGeom prst="rect">
            <a:avLst/>
          </a:prstGeom>
          <a:solidFill>
            <a:srgbClr val="A90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5" name="6 CuadroTexto">
            <a:extLst>
              <a:ext uri="{FF2B5EF4-FFF2-40B4-BE49-F238E27FC236}">
                <a16:creationId xmlns:a16="http://schemas.microsoft.com/office/drawing/2014/main" id="{CB578ADB-FE04-4F0A-9FA8-7C31AAD4159A}"/>
              </a:ext>
            </a:extLst>
          </p:cNvPr>
          <p:cNvSpPr txBox="1">
            <a:spLocks noChangeArrowheads="1"/>
          </p:cNvSpPr>
          <p:nvPr/>
        </p:nvSpPr>
        <p:spPr bwMode="auto">
          <a:xfrm>
            <a:off x="6968276" y="941171"/>
            <a:ext cx="11665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200" b="1" i="1" dirty="0">
                <a:latin typeface="Calibri" charset="0"/>
              </a:rPr>
              <a:t>Biocombustible</a:t>
            </a:r>
          </a:p>
          <a:p>
            <a:pPr algn="ctr" eaLnBrk="1" hangingPunct="1"/>
            <a:r>
              <a:rPr lang="es-MX" sz="1200" b="1" i="1" dirty="0">
                <a:latin typeface="Calibri" charset="0"/>
              </a:rPr>
              <a:t>Sólido</a:t>
            </a:r>
          </a:p>
        </p:txBody>
      </p:sp>
      <p:sp>
        <p:nvSpPr>
          <p:cNvPr id="136" name="16 Rectángulo redondeado">
            <a:extLst>
              <a:ext uri="{FF2B5EF4-FFF2-40B4-BE49-F238E27FC236}">
                <a16:creationId xmlns:a16="http://schemas.microsoft.com/office/drawing/2014/main" id="{2A9D89CB-C0C5-46D0-9665-C4AB2C401199}"/>
              </a:ext>
            </a:extLst>
          </p:cNvPr>
          <p:cNvSpPr/>
          <p:nvPr/>
        </p:nvSpPr>
        <p:spPr>
          <a:xfrm>
            <a:off x="7055757" y="3101411"/>
            <a:ext cx="920377" cy="670023"/>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150000"/>
              </a:lnSpc>
              <a:defRPr/>
            </a:pPr>
            <a:r>
              <a:rPr lang="es-MX" sz="800" b="1" dirty="0">
                <a:solidFill>
                  <a:schemeClr val="tx1"/>
                </a:solidFill>
              </a:rPr>
              <a:t>PELLETS</a:t>
            </a:r>
          </a:p>
          <a:p>
            <a:pPr algn="ctr">
              <a:lnSpc>
                <a:spcPct val="150000"/>
              </a:lnSpc>
              <a:defRPr/>
            </a:pPr>
            <a:r>
              <a:rPr lang="es-MX" sz="800" b="1" dirty="0">
                <a:solidFill>
                  <a:schemeClr val="tx1"/>
                </a:solidFill>
              </a:rPr>
              <a:t>BRIQUETAS</a:t>
            </a:r>
          </a:p>
          <a:p>
            <a:pPr algn="ctr">
              <a:lnSpc>
                <a:spcPct val="150000"/>
              </a:lnSpc>
              <a:defRPr/>
            </a:pPr>
            <a:r>
              <a:rPr lang="es-MX" sz="800" b="1" dirty="0">
                <a:solidFill>
                  <a:schemeClr val="tx1"/>
                </a:solidFill>
              </a:rPr>
              <a:t>PACAS *</a:t>
            </a:r>
          </a:p>
        </p:txBody>
      </p:sp>
      <p:sp>
        <p:nvSpPr>
          <p:cNvPr id="137" name="18 Rectángulo redondeado">
            <a:extLst>
              <a:ext uri="{FF2B5EF4-FFF2-40B4-BE49-F238E27FC236}">
                <a16:creationId xmlns:a16="http://schemas.microsoft.com/office/drawing/2014/main" id="{54800585-91C6-45F9-BA6C-48F75D629ED3}"/>
              </a:ext>
            </a:extLst>
          </p:cNvPr>
          <p:cNvSpPr/>
          <p:nvPr/>
        </p:nvSpPr>
        <p:spPr>
          <a:xfrm>
            <a:off x="7066495" y="3951981"/>
            <a:ext cx="909638" cy="341313"/>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s-MX" sz="800" b="1" dirty="0">
                <a:solidFill>
                  <a:schemeClr val="tx1"/>
                </a:solidFill>
                <a:latin typeface="+mj-lt"/>
                <a:ea typeface="ＭＳ Ｐゴシック" charset="0"/>
                <a:cs typeface="ＭＳ Ｐゴシック" charset="0"/>
              </a:rPr>
              <a:t>CARBÓN VEGETAL</a:t>
            </a:r>
          </a:p>
        </p:txBody>
      </p:sp>
      <p:sp>
        <p:nvSpPr>
          <p:cNvPr id="138" name="16 Rectángulo redondeado">
            <a:extLst>
              <a:ext uri="{FF2B5EF4-FFF2-40B4-BE49-F238E27FC236}">
                <a16:creationId xmlns:a16="http://schemas.microsoft.com/office/drawing/2014/main" id="{80493991-FC61-4706-8CF4-08227DA0A87F}"/>
              </a:ext>
            </a:extLst>
          </p:cNvPr>
          <p:cNvSpPr/>
          <p:nvPr/>
        </p:nvSpPr>
        <p:spPr>
          <a:xfrm>
            <a:off x="7040029" y="1733259"/>
            <a:ext cx="909638" cy="341313"/>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MX" sz="800" b="1" dirty="0">
                <a:solidFill>
                  <a:schemeClr val="tx1"/>
                </a:solidFill>
              </a:rPr>
              <a:t>ASTILLA</a:t>
            </a:r>
          </a:p>
        </p:txBody>
      </p:sp>
      <p:sp>
        <p:nvSpPr>
          <p:cNvPr id="139" name="18 Rectángulo redondeado">
            <a:extLst>
              <a:ext uri="{FF2B5EF4-FFF2-40B4-BE49-F238E27FC236}">
                <a16:creationId xmlns:a16="http://schemas.microsoft.com/office/drawing/2014/main" id="{1AB308AD-06F3-4907-9489-A435315434A4}"/>
              </a:ext>
            </a:extLst>
          </p:cNvPr>
          <p:cNvSpPr/>
          <p:nvPr/>
        </p:nvSpPr>
        <p:spPr>
          <a:xfrm>
            <a:off x="7035911" y="2237314"/>
            <a:ext cx="909638" cy="720400"/>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150000"/>
              </a:lnSpc>
            </a:pPr>
            <a:r>
              <a:rPr lang="es-MX" sz="800" b="1" dirty="0">
                <a:solidFill>
                  <a:schemeClr val="tx1"/>
                </a:solidFill>
                <a:latin typeface="+mj-lt"/>
                <a:ea typeface="ＭＳ Ｐゴシック" charset="0"/>
                <a:cs typeface="ＭＳ Ｐゴシック" charset="0"/>
              </a:rPr>
              <a:t>LEÑA</a:t>
            </a:r>
          </a:p>
          <a:p>
            <a:pPr algn="ctr">
              <a:lnSpc>
                <a:spcPct val="150000"/>
              </a:lnSpc>
            </a:pPr>
            <a:r>
              <a:rPr lang="es-MX" sz="800" b="1" dirty="0">
                <a:solidFill>
                  <a:schemeClr val="tx1"/>
                </a:solidFill>
                <a:latin typeface="+mj-lt"/>
                <a:ea typeface="ＭＳ Ｐゴシック" charset="0"/>
                <a:cs typeface="ＭＳ Ｐゴシック" charset="0"/>
              </a:rPr>
              <a:t>ASERRÍN</a:t>
            </a:r>
          </a:p>
          <a:p>
            <a:pPr algn="ctr">
              <a:lnSpc>
                <a:spcPct val="150000"/>
              </a:lnSpc>
            </a:pPr>
            <a:r>
              <a:rPr lang="es-MX" sz="800" b="1" dirty="0">
                <a:solidFill>
                  <a:schemeClr val="tx1"/>
                </a:solidFill>
                <a:latin typeface="+mj-lt"/>
                <a:ea typeface="ＭＳ Ｐゴシック" charset="0"/>
                <a:cs typeface="ＭＳ Ｐゴシック" charset="0"/>
              </a:rPr>
              <a:t>VIRUTA</a:t>
            </a:r>
          </a:p>
          <a:p>
            <a:pPr algn="ctr">
              <a:lnSpc>
                <a:spcPct val="150000"/>
              </a:lnSpc>
            </a:pPr>
            <a:r>
              <a:rPr lang="es-MX" sz="800" b="1" dirty="0">
                <a:solidFill>
                  <a:schemeClr val="tx1"/>
                </a:solidFill>
                <a:latin typeface="+mj-lt"/>
                <a:ea typeface="ＭＳ Ｐゴシック" charset="0"/>
                <a:cs typeface="ＭＳ Ｐゴシック" charset="0"/>
              </a:rPr>
              <a:t>CORTEZA</a:t>
            </a:r>
          </a:p>
        </p:txBody>
      </p:sp>
      <p:sp>
        <p:nvSpPr>
          <p:cNvPr id="140" name="Line 46">
            <a:extLst>
              <a:ext uri="{FF2B5EF4-FFF2-40B4-BE49-F238E27FC236}">
                <a16:creationId xmlns:a16="http://schemas.microsoft.com/office/drawing/2014/main" id="{FCE2C39A-AD73-4414-9E3C-0BF35EF4FA72}"/>
              </a:ext>
            </a:extLst>
          </p:cNvPr>
          <p:cNvSpPr>
            <a:spLocks noChangeShapeType="1"/>
          </p:cNvSpPr>
          <p:nvPr/>
        </p:nvSpPr>
        <p:spPr bwMode="auto">
          <a:xfrm flipV="1">
            <a:off x="6669772" y="3427329"/>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141" name="Line 46">
            <a:extLst>
              <a:ext uri="{FF2B5EF4-FFF2-40B4-BE49-F238E27FC236}">
                <a16:creationId xmlns:a16="http://schemas.microsoft.com/office/drawing/2014/main" id="{4634E431-3CC5-483D-A9F2-A752A381CFB9}"/>
              </a:ext>
            </a:extLst>
          </p:cNvPr>
          <p:cNvSpPr>
            <a:spLocks noChangeShapeType="1"/>
          </p:cNvSpPr>
          <p:nvPr/>
        </p:nvSpPr>
        <p:spPr bwMode="auto">
          <a:xfrm flipV="1">
            <a:off x="6681546" y="4105737"/>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142" name="Line 46">
            <a:extLst>
              <a:ext uri="{FF2B5EF4-FFF2-40B4-BE49-F238E27FC236}">
                <a16:creationId xmlns:a16="http://schemas.microsoft.com/office/drawing/2014/main" id="{73A53079-CCD0-4320-9A23-78E0CD8D44D3}"/>
              </a:ext>
            </a:extLst>
          </p:cNvPr>
          <p:cNvSpPr>
            <a:spLocks noChangeShapeType="1"/>
          </p:cNvSpPr>
          <p:nvPr/>
        </p:nvSpPr>
        <p:spPr bwMode="auto">
          <a:xfrm flipV="1">
            <a:off x="5631673" y="2597353"/>
            <a:ext cx="1291176"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143" name="Line 46">
            <a:extLst>
              <a:ext uri="{FF2B5EF4-FFF2-40B4-BE49-F238E27FC236}">
                <a16:creationId xmlns:a16="http://schemas.microsoft.com/office/drawing/2014/main" id="{F9B2F6C1-45C2-4752-AD20-E5D43EB0B802}"/>
              </a:ext>
            </a:extLst>
          </p:cNvPr>
          <p:cNvSpPr>
            <a:spLocks noChangeShapeType="1"/>
          </p:cNvSpPr>
          <p:nvPr/>
        </p:nvSpPr>
        <p:spPr bwMode="auto">
          <a:xfrm flipV="1">
            <a:off x="5636641" y="4738867"/>
            <a:ext cx="1291176"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144" name="18 Rectángulo redondeado">
            <a:extLst>
              <a:ext uri="{FF2B5EF4-FFF2-40B4-BE49-F238E27FC236}">
                <a16:creationId xmlns:a16="http://schemas.microsoft.com/office/drawing/2014/main" id="{C4B8294C-7641-4ECC-BF05-EAE0DE1E2628}"/>
              </a:ext>
            </a:extLst>
          </p:cNvPr>
          <p:cNvSpPr/>
          <p:nvPr/>
        </p:nvSpPr>
        <p:spPr>
          <a:xfrm>
            <a:off x="7066495" y="4541571"/>
            <a:ext cx="909638" cy="341313"/>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s-MX" sz="800" b="1" dirty="0">
                <a:solidFill>
                  <a:schemeClr val="tx1"/>
                </a:solidFill>
                <a:latin typeface="+mj-lt"/>
                <a:ea typeface="ＭＳ Ｐゴシック" charset="0"/>
                <a:cs typeface="ＭＳ Ｐゴシック" charset="0"/>
              </a:rPr>
              <a:t>CÁSCARAS Y BAGAZO **</a:t>
            </a:r>
          </a:p>
        </p:txBody>
      </p:sp>
      <p:sp>
        <p:nvSpPr>
          <p:cNvPr id="145" name="34 CuadroTexto">
            <a:extLst>
              <a:ext uri="{FF2B5EF4-FFF2-40B4-BE49-F238E27FC236}">
                <a16:creationId xmlns:a16="http://schemas.microsoft.com/office/drawing/2014/main" id="{1DCCDA08-1AEA-46E7-9EDD-9CCAC0DD96C1}"/>
              </a:ext>
            </a:extLst>
          </p:cNvPr>
          <p:cNvSpPr txBox="1">
            <a:spLocks noChangeArrowheads="1"/>
          </p:cNvSpPr>
          <p:nvPr/>
        </p:nvSpPr>
        <p:spPr bwMode="auto">
          <a:xfrm>
            <a:off x="3295614" y="6125746"/>
            <a:ext cx="5045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MX" sz="800" dirty="0">
                <a:latin typeface="Calibri" charset="0"/>
              </a:rPr>
              <a:t>* Residuos agrícolas de cosecha de caña de azúcar, maíz, trigo, sorgo. Cultivos herbáceos.</a:t>
            </a:r>
          </a:p>
          <a:p>
            <a:pPr eaLnBrk="1" hangingPunct="1"/>
            <a:r>
              <a:rPr lang="es-MX" sz="800" dirty="0">
                <a:latin typeface="Calibri" charset="0"/>
              </a:rPr>
              <a:t>** Cáscaras de cítricos, coco, cascarilla de arroz y café, huesos de fruta. Bagazo de caña, de fruta, café.</a:t>
            </a:r>
          </a:p>
        </p:txBody>
      </p:sp>
    </p:spTree>
    <p:extLst>
      <p:ext uri="{BB962C8B-B14F-4D97-AF65-F5344CB8AC3E}">
        <p14:creationId xmlns:p14="http://schemas.microsoft.com/office/powerpoint/2010/main" val="287514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2C0C4D-2386-49F9-B573-8A829A9A1BF4}"/>
              </a:ext>
            </a:extLst>
          </p:cNvPr>
          <p:cNvSpPr>
            <a:spLocks noGrp="1"/>
          </p:cNvSpPr>
          <p:nvPr>
            <p:ph type="title"/>
          </p:nvPr>
        </p:nvSpPr>
        <p:spPr/>
        <p:txBody>
          <a:bodyPr>
            <a:normAutofit/>
          </a:bodyPr>
          <a:lstStyle/>
          <a:p>
            <a:r>
              <a:rPr lang="en-US" dirty="0" err="1"/>
              <a:t>Usuarios</a:t>
            </a:r>
            <a:r>
              <a:rPr lang="en-US" dirty="0"/>
              <a:t> finales actuals y </a:t>
            </a:r>
            <a:r>
              <a:rPr lang="en-US" dirty="0" err="1"/>
              <a:t>potenciales</a:t>
            </a:r>
            <a:r>
              <a:rPr lang="en-US" dirty="0"/>
              <a:t> (</a:t>
            </a:r>
            <a:r>
              <a:rPr lang="en-US" i="1" dirty="0" err="1"/>
              <a:t>en</a:t>
            </a:r>
            <a:r>
              <a:rPr lang="en-US" i="1" dirty="0"/>
              <a:t> </a:t>
            </a:r>
            <a:r>
              <a:rPr lang="en-US" i="1" dirty="0" err="1"/>
              <a:t>proceso</a:t>
            </a:r>
            <a:r>
              <a:rPr lang="en-US" dirty="0"/>
              <a:t>)</a:t>
            </a:r>
          </a:p>
        </p:txBody>
      </p:sp>
      <p:sp>
        <p:nvSpPr>
          <p:cNvPr id="3" name="Marcador de contenido 2">
            <a:extLst>
              <a:ext uri="{FF2B5EF4-FFF2-40B4-BE49-F238E27FC236}">
                <a16:creationId xmlns:a16="http://schemas.microsoft.com/office/drawing/2014/main" id="{B96F2C14-C82F-40E7-96FE-737F13662C14}"/>
              </a:ext>
            </a:extLst>
          </p:cNvPr>
          <p:cNvSpPr>
            <a:spLocks noGrp="1"/>
          </p:cNvSpPr>
          <p:nvPr>
            <p:ph idx="1"/>
          </p:nvPr>
        </p:nvSpPr>
        <p:spPr/>
        <p:txBody>
          <a:bodyPr/>
          <a:lstStyle/>
          <a:p>
            <a:r>
              <a:rPr lang="es-MX" dirty="0"/>
              <a:t>Selección de usos actuales y potenciales para una NUEVA zona geográfica</a:t>
            </a:r>
          </a:p>
          <a:p>
            <a:r>
              <a:rPr lang="es-MX" dirty="0"/>
              <a:t>Oferta/Demanda en tiempo real PARA TODA LA ZONA…</a:t>
            </a:r>
          </a:p>
          <a:p>
            <a:endParaRPr lang="es-MX" dirty="0"/>
          </a:p>
        </p:txBody>
      </p:sp>
      <p:sp>
        <p:nvSpPr>
          <p:cNvPr id="4" name="Marcador de fecha 3">
            <a:extLst>
              <a:ext uri="{FF2B5EF4-FFF2-40B4-BE49-F238E27FC236}">
                <a16:creationId xmlns:a16="http://schemas.microsoft.com/office/drawing/2014/main" id="{3EF0D489-23AD-4A15-AE05-5D182E4A4657}"/>
              </a:ext>
            </a:extLst>
          </p:cNvPr>
          <p:cNvSpPr>
            <a:spLocks noGrp="1"/>
          </p:cNvSpPr>
          <p:nvPr>
            <p:ph type="dt" sz="half" idx="10"/>
          </p:nvPr>
        </p:nvSpPr>
        <p:spPr/>
        <p:txBody>
          <a:bodyPr/>
          <a:lstStyle/>
          <a:p>
            <a:r>
              <a:rPr lang="es-MX"/>
              <a:t>21/11/2017</a:t>
            </a:r>
          </a:p>
        </p:txBody>
      </p:sp>
      <p:sp>
        <p:nvSpPr>
          <p:cNvPr id="5" name="Marcador de pie de página 4">
            <a:extLst>
              <a:ext uri="{FF2B5EF4-FFF2-40B4-BE49-F238E27FC236}">
                <a16:creationId xmlns:a16="http://schemas.microsoft.com/office/drawing/2014/main" id="{296B49AB-194B-4864-AF81-E79AFCEF37E9}"/>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6" name="Marcador de número de diapositiva 5">
            <a:extLst>
              <a:ext uri="{FF2B5EF4-FFF2-40B4-BE49-F238E27FC236}">
                <a16:creationId xmlns:a16="http://schemas.microsoft.com/office/drawing/2014/main" id="{80D28439-036B-4C18-8B4B-CF486F4B4200}"/>
              </a:ext>
            </a:extLst>
          </p:cNvPr>
          <p:cNvSpPr>
            <a:spLocks noGrp="1"/>
          </p:cNvSpPr>
          <p:nvPr>
            <p:ph type="sldNum" sz="quarter" idx="12"/>
          </p:nvPr>
        </p:nvSpPr>
        <p:spPr/>
        <p:txBody>
          <a:bodyPr/>
          <a:lstStyle/>
          <a:p>
            <a:fld id="{A31CF098-8A3F-44A3-A489-05F914356CD6}" type="slidenum">
              <a:rPr lang="es-MX" smtClean="0"/>
              <a:t>43</a:t>
            </a:fld>
            <a:endParaRPr lang="es-MX"/>
          </a:p>
        </p:txBody>
      </p:sp>
      <p:pic>
        <p:nvPicPr>
          <p:cNvPr id="7" name="Imagen 6">
            <a:extLst>
              <a:ext uri="{FF2B5EF4-FFF2-40B4-BE49-F238E27FC236}">
                <a16:creationId xmlns:a16="http://schemas.microsoft.com/office/drawing/2014/main" id="{8AF49245-BA98-442C-9DDC-1FCCC2282978}"/>
              </a:ext>
            </a:extLst>
          </p:cNvPr>
          <p:cNvPicPr>
            <a:picLocks noChangeAspect="1"/>
          </p:cNvPicPr>
          <p:nvPr/>
        </p:nvPicPr>
        <p:blipFill>
          <a:blip r:embed="rId2"/>
          <a:stretch>
            <a:fillRect/>
          </a:stretch>
        </p:blipFill>
        <p:spPr>
          <a:xfrm>
            <a:off x="219075" y="2905125"/>
            <a:ext cx="3579463" cy="3343275"/>
          </a:xfrm>
          <a:prstGeom prst="rect">
            <a:avLst/>
          </a:prstGeom>
        </p:spPr>
      </p:pic>
      <p:pic>
        <p:nvPicPr>
          <p:cNvPr id="8" name="Imagen 7">
            <a:extLst>
              <a:ext uri="{FF2B5EF4-FFF2-40B4-BE49-F238E27FC236}">
                <a16:creationId xmlns:a16="http://schemas.microsoft.com/office/drawing/2014/main" id="{F07DA07F-7601-4CFC-8872-0928DD10258A}"/>
              </a:ext>
            </a:extLst>
          </p:cNvPr>
          <p:cNvPicPr>
            <a:picLocks noChangeAspect="1"/>
          </p:cNvPicPr>
          <p:nvPr/>
        </p:nvPicPr>
        <p:blipFill>
          <a:blip r:embed="rId3"/>
          <a:stretch>
            <a:fillRect/>
          </a:stretch>
        </p:blipFill>
        <p:spPr>
          <a:xfrm>
            <a:off x="4033577" y="2905125"/>
            <a:ext cx="3780817" cy="3329697"/>
          </a:xfrm>
          <a:prstGeom prst="rect">
            <a:avLst/>
          </a:prstGeom>
        </p:spPr>
      </p:pic>
      <p:pic>
        <p:nvPicPr>
          <p:cNvPr id="9" name="Imagen 8">
            <a:extLst>
              <a:ext uri="{FF2B5EF4-FFF2-40B4-BE49-F238E27FC236}">
                <a16:creationId xmlns:a16="http://schemas.microsoft.com/office/drawing/2014/main" id="{002DCF98-2F61-4384-B45A-B06A8698C969}"/>
              </a:ext>
            </a:extLst>
          </p:cNvPr>
          <p:cNvPicPr>
            <a:picLocks noChangeAspect="1"/>
          </p:cNvPicPr>
          <p:nvPr/>
        </p:nvPicPr>
        <p:blipFill>
          <a:blip r:embed="rId4"/>
          <a:stretch>
            <a:fillRect/>
          </a:stretch>
        </p:blipFill>
        <p:spPr>
          <a:xfrm>
            <a:off x="8049433" y="2911913"/>
            <a:ext cx="3996337" cy="3322909"/>
          </a:xfrm>
          <a:prstGeom prst="rect">
            <a:avLst/>
          </a:prstGeom>
        </p:spPr>
      </p:pic>
    </p:spTree>
    <p:extLst>
      <p:ext uri="{BB962C8B-B14F-4D97-AF65-F5344CB8AC3E}">
        <p14:creationId xmlns:p14="http://schemas.microsoft.com/office/powerpoint/2010/main" val="580407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5480" y="44624"/>
            <a:ext cx="528305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8340" y="1916832"/>
            <a:ext cx="3809847" cy="2837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Imagen 1"/>
          <p:cNvPicPr>
            <a:picLocks noChangeAspect="1"/>
          </p:cNvPicPr>
          <p:nvPr/>
        </p:nvPicPr>
        <p:blipFill>
          <a:blip r:embed="rId4"/>
          <a:stretch>
            <a:fillRect/>
          </a:stretch>
        </p:blipFill>
        <p:spPr>
          <a:xfrm>
            <a:off x="1541115" y="3206828"/>
            <a:ext cx="4946387" cy="3390524"/>
          </a:xfrm>
          <a:prstGeom prst="rect">
            <a:avLst/>
          </a:prstGeom>
        </p:spPr>
      </p:pic>
      <p:sp>
        <p:nvSpPr>
          <p:cNvPr id="4" name="3 Flecha derecha"/>
          <p:cNvSpPr/>
          <p:nvPr/>
        </p:nvSpPr>
        <p:spPr>
          <a:xfrm rot="2056632">
            <a:off x="6316578" y="2021406"/>
            <a:ext cx="648072"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 name="49 Flecha derecha"/>
          <p:cNvSpPr/>
          <p:nvPr/>
        </p:nvSpPr>
        <p:spPr>
          <a:xfrm rot="19996685">
            <a:off x="6100554" y="4096792"/>
            <a:ext cx="648072"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Título 1">
            <a:extLst>
              <a:ext uri="{FF2B5EF4-FFF2-40B4-BE49-F238E27FC236}">
                <a16:creationId xmlns:a16="http://schemas.microsoft.com/office/drawing/2014/main" id="{69ED565B-FD0A-4621-B5C9-8F52D16FADDB}"/>
              </a:ext>
            </a:extLst>
          </p:cNvPr>
          <p:cNvSpPr>
            <a:spLocks noGrp="1"/>
          </p:cNvSpPr>
          <p:nvPr>
            <p:ph type="title"/>
          </p:nvPr>
        </p:nvSpPr>
        <p:spPr>
          <a:xfrm>
            <a:off x="6969204" y="609600"/>
            <a:ext cx="5024999" cy="970450"/>
          </a:xfrm>
        </p:spPr>
        <p:txBody>
          <a:bodyPr>
            <a:normAutofit fontScale="90000"/>
          </a:bodyPr>
          <a:lstStyle/>
          <a:p>
            <a:r>
              <a:rPr lang="en-US" dirty="0" err="1"/>
              <a:t>Escenarios</a:t>
            </a:r>
            <a:r>
              <a:rPr lang="en-US" dirty="0"/>
              <a:t> (</a:t>
            </a:r>
            <a:r>
              <a:rPr lang="en-US" i="1" dirty="0" err="1"/>
              <a:t>en</a:t>
            </a:r>
            <a:r>
              <a:rPr lang="en-US" i="1" dirty="0"/>
              <a:t> </a:t>
            </a:r>
            <a:r>
              <a:rPr lang="en-US" i="1" dirty="0" err="1"/>
              <a:t>proceso</a:t>
            </a:r>
            <a:r>
              <a:rPr lang="en-US" dirty="0"/>
              <a:t>)</a:t>
            </a:r>
          </a:p>
        </p:txBody>
      </p:sp>
    </p:spTree>
    <p:extLst>
      <p:ext uri="{BB962C8B-B14F-4D97-AF65-F5344CB8AC3E}">
        <p14:creationId xmlns:p14="http://schemas.microsoft.com/office/powerpoint/2010/main" val="19348522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2C0C4D-2386-49F9-B573-8A829A9A1BF4}"/>
              </a:ext>
            </a:extLst>
          </p:cNvPr>
          <p:cNvSpPr>
            <a:spLocks noGrp="1"/>
          </p:cNvSpPr>
          <p:nvPr>
            <p:ph type="title"/>
          </p:nvPr>
        </p:nvSpPr>
        <p:spPr/>
        <p:txBody>
          <a:bodyPr>
            <a:normAutofit/>
          </a:bodyPr>
          <a:lstStyle/>
          <a:p>
            <a:r>
              <a:rPr lang="en-US" dirty="0" err="1"/>
              <a:t>Usuarios</a:t>
            </a:r>
            <a:r>
              <a:rPr lang="en-US" dirty="0"/>
              <a:t> finales actuals y </a:t>
            </a:r>
            <a:r>
              <a:rPr lang="en-US" dirty="0" err="1"/>
              <a:t>potenciales</a:t>
            </a:r>
            <a:r>
              <a:rPr lang="en-US" dirty="0"/>
              <a:t> (</a:t>
            </a:r>
            <a:r>
              <a:rPr lang="en-US" i="1" dirty="0" err="1"/>
              <a:t>en</a:t>
            </a:r>
            <a:r>
              <a:rPr lang="en-US" i="1" dirty="0"/>
              <a:t> </a:t>
            </a:r>
            <a:r>
              <a:rPr lang="en-US" i="1" dirty="0" err="1"/>
              <a:t>proceso</a:t>
            </a:r>
            <a:r>
              <a:rPr lang="en-US" dirty="0"/>
              <a:t>)</a:t>
            </a:r>
          </a:p>
        </p:txBody>
      </p:sp>
      <p:sp>
        <p:nvSpPr>
          <p:cNvPr id="3" name="Marcador de contenido 2">
            <a:extLst>
              <a:ext uri="{FF2B5EF4-FFF2-40B4-BE49-F238E27FC236}">
                <a16:creationId xmlns:a16="http://schemas.microsoft.com/office/drawing/2014/main" id="{B96F2C14-C82F-40E7-96FE-737F13662C14}"/>
              </a:ext>
            </a:extLst>
          </p:cNvPr>
          <p:cNvSpPr>
            <a:spLocks noGrp="1"/>
          </p:cNvSpPr>
          <p:nvPr>
            <p:ph idx="1"/>
          </p:nvPr>
        </p:nvSpPr>
        <p:spPr/>
        <p:txBody>
          <a:bodyPr/>
          <a:lstStyle/>
          <a:p>
            <a:r>
              <a:rPr lang="es-ES" dirty="0"/>
              <a:t>Localización costo efectiva de plantas hipotéticas de bioenergía en función del potencial por área de interés</a:t>
            </a:r>
          </a:p>
        </p:txBody>
      </p:sp>
      <p:sp>
        <p:nvSpPr>
          <p:cNvPr id="4" name="Marcador de fecha 3">
            <a:extLst>
              <a:ext uri="{FF2B5EF4-FFF2-40B4-BE49-F238E27FC236}">
                <a16:creationId xmlns:a16="http://schemas.microsoft.com/office/drawing/2014/main" id="{3EF0D489-23AD-4A15-AE05-5D182E4A4657}"/>
              </a:ext>
            </a:extLst>
          </p:cNvPr>
          <p:cNvSpPr>
            <a:spLocks noGrp="1"/>
          </p:cNvSpPr>
          <p:nvPr>
            <p:ph type="dt" sz="half" idx="10"/>
          </p:nvPr>
        </p:nvSpPr>
        <p:spPr/>
        <p:txBody>
          <a:bodyPr/>
          <a:lstStyle/>
          <a:p>
            <a:r>
              <a:rPr lang="es-MX"/>
              <a:t>21/11/2017</a:t>
            </a:r>
          </a:p>
        </p:txBody>
      </p:sp>
      <p:sp>
        <p:nvSpPr>
          <p:cNvPr id="5" name="Marcador de pie de página 4">
            <a:extLst>
              <a:ext uri="{FF2B5EF4-FFF2-40B4-BE49-F238E27FC236}">
                <a16:creationId xmlns:a16="http://schemas.microsoft.com/office/drawing/2014/main" id="{296B49AB-194B-4864-AF81-E79AFCEF37E9}"/>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6" name="Marcador de número de diapositiva 5">
            <a:extLst>
              <a:ext uri="{FF2B5EF4-FFF2-40B4-BE49-F238E27FC236}">
                <a16:creationId xmlns:a16="http://schemas.microsoft.com/office/drawing/2014/main" id="{80D28439-036B-4C18-8B4B-CF486F4B4200}"/>
              </a:ext>
            </a:extLst>
          </p:cNvPr>
          <p:cNvSpPr>
            <a:spLocks noGrp="1"/>
          </p:cNvSpPr>
          <p:nvPr>
            <p:ph type="sldNum" sz="quarter" idx="12"/>
          </p:nvPr>
        </p:nvSpPr>
        <p:spPr/>
        <p:txBody>
          <a:bodyPr/>
          <a:lstStyle/>
          <a:p>
            <a:fld id="{A31CF098-8A3F-44A3-A489-05F914356CD6}" type="slidenum">
              <a:rPr lang="es-MX" smtClean="0"/>
              <a:t>45</a:t>
            </a:fld>
            <a:endParaRPr lang="es-MX"/>
          </a:p>
        </p:txBody>
      </p:sp>
      <p:pic>
        <p:nvPicPr>
          <p:cNvPr id="10" name="Imagen 6" descr="hhhh.png">
            <a:extLst>
              <a:ext uri="{FF2B5EF4-FFF2-40B4-BE49-F238E27FC236}">
                <a16:creationId xmlns:a16="http://schemas.microsoft.com/office/drawing/2014/main" id="{FC9F31A2-D74D-406F-820C-62FEFAEEF30C}"/>
              </a:ext>
            </a:extLst>
          </p:cNvPr>
          <p:cNvPicPr>
            <a:picLocks noChangeAspect="1"/>
          </p:cNvPicPr>
          <p:nvPr/>
        </p:nvPicPr>
        <p:blipFill>
          <a:blip r:embed="rId2"/>
          <a:stretch>
            <a:fillRect/>
          </a:stretch>
        </p:blipFill>
        <p:spPr>
          <a:xfrm>
            <a:off x="5145932" y="2253150"/>
            <a:ext cx="5667176" cy="4370809"/>
          </a:xfrm>
          <a:prstGeom prst="rect">
            <a:avLst/>
          </a:prstGeom>
        </p:spPr>
      </p:pic>
    </p:spTree>
    <p:extLst>
      <p:ext uri="{BB962C8B-B14F-4D97-AF65-F5344CB8AC3E}">
        <p14:creationId xmlns:p14="http://schemas.microsoft.com/office/powerpoint/2010/main" val="20986587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951984" y="274638"/>
            <a:ext cx="4258816" cy="3370386"/>
          </a:xfrm>
        </p:spPr>
        <p:txBody>
          <a:bodyPr>
            <a:normAutofit/>
          </a:bodyPr>
          <a:lstStyle/>
          <a:p>
            <a:pPr algn="l"/>
            <a:r>
              <a:rPr lang="es-MX" dirty="0"/>
              <a:t>El clúster para el proceso y almacenamiento de información. ENES, UNAM</a:t>
            </a:r>
          </a:p>
        </p:txBody>
      </p:sp>
      <p:pic>
        <p:nvPicPr>
          <p:cNvPr id="4" name="WhatsApp_Video_2016-11-25_at_9.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47529" y="188640"/>
            <a:ext cx="3405869" cy="6192688"/>
          </a:xfrm>
        </p:spPr>
      </p:pic>
    </p:spTree>
    <p:extLst>
      <p:ext uri="{BB962C8B-B14F-4D97-AF65-F5344CB8AC3E}">
        <p14:creationId xmlns:p14="http://schemas.microsoft.com/office/powerpoint/2010/main" val="24028077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A215B73-BFFB-48B1-88B0-63945E526ACE}"/>
              </a:ext>
            </a:extLst>
          </p:cNvPr>
          <p:cNvSpPr>
            <a:spLocks noGrp="1"/>
          </p:cNvSpPr>
          <p:nvPr>
            <p:ph type="dt" sz="half" idx="10"/>
          </p:nvPr>
        </p:nvSpPr>
        <p:spPr/>
        <p:txBody>
          <a:bodyPr/>
          <a:lstStyle/>
          <a:p>
            <a:r>
              <a:rPr lang="es-MX"/>
              <a:t>21/11/2017</a:t>
            </a:r>
          </a:p>
        </p:txBody>
      </p:sp>
      <p:sp>
        <p:nvSpPr>
          <p:cNvPr id="3" name="Marcador de pie de página 2">
            <a:extLst>
              <a:ext uri="{FF2B5EF4-FFF2-40B4-BE49-F238E27FC236}">
                <a16:creationId xmlns:a16="http://schemas.microsoft.com/office/drawing/2014/main" id="{39160DE5-1633-49CB-A939-17AAC65679EA}"/>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4" name="Marcador de número de diapositiva 3">
            <a:extLst>
              <a:ext uri="{FF2B5EF4-FFF2-40B4-BE49-F238E27FC236}">
                <a16:creationId xmlns:a16="http://schemas.microsoft.com/office/drawing/2014/main" id="{F56783E9-F516-416C-A849-38FD95C61901}"/>
              </a:ext>
            </a:extLst>
          </p:cNvPr>
          <p:cNvSpPr>
            <a:spLocks noGrp="1"/>
          </p:cNvSpPr>
          <p:nvPr>
            <p:ph type="sldNum" sz="quarter" idx="12"/>
          </p:nvPr>
        </p:nvSpPr>
        <p:spPr/>
        <p:txBody>
          <a:bodyPr/>
          <a:lstStyle/>
          <a:p>
            <a:fld id="{A31CF098-8A3F-44A3-A489-05F914356CD6}" type="slidenum">
              <a:rPr lang="es-MX" smtClean="0"/>
              <a:t>47</a:t>
            </a:fld>
            <a:endParaRPr lang="es-MX"/>
          </a:p>
        </p:txBody>
      </p:sp>
      <p:pic>
        <p:nvPicPr>
          <p:cNvPr id="5" name="Imagen 4">
            <a:extLst>
              <a:ext uri="{FF2B5EF4-FFF2-40B4-BE49-F238E27FC236}">
                <a16:creationId xmlns:a16="http://schemas.microsoft.com/office/drawing/2014/main" id="{BB8BE70A-7258-4F38-A02E-9507FF9FC0AE}"/>
              </a:ext>
            </a:extLst>
          </p:cNvPr>
          <p:cNvPicPr>
            <a:picLocks noChangeAspect="1"/>
          </p:cNvPicPr>
          <p:nvPr/>
        </p:nvPicPr>
        <p:blipFill>
          <a:blip r:embed="rId2"/>
          <a:stretch>
            <a:fillRect/>
          </a:stretch>
        </p:blipFill>
        <p:spPr>
          <a:xfrm>
            <a:off x="0" y="579257"/>
            <a:ext cx="12192000" cy="5699486"/>
          </a:xfrm>
          <a:prstGeom prst="rect">
            <a:avLst/>
          </a:prstGeom>
        </p:spPr>
      </p:pic>
      <p:pic>
        <p:nvPicPr>
          <p:cNvPr id="6" name="Imagen 5">
            <a:extLst>
              <a:ext uri="{FF2B5EF4-FFF2-40B4-BE49-F238E27FC236}">
                <a16:creationId xmlns:a16="http://schemas.microsoft.com/office/drawing/2014/main" id="{87588E3D-7746-483F-9031-9852912A2BB5}"/>
              </a:ext>
            </a:extLst>
          </p:cNvPr>
          <p:cNvPicPr>
            <a:picLocks noChangeAspect="1"/>
          </p:cNvPicPr>
          <p:nvPr/>
        </p:nvPicPr>
        <p:blipFill>
          <a:blip r:embed="rId3"/>
          <a:stretch>
            <a:fillRect/>
          </a:stretch>
        </p:blipFill>
        <p:spPr>
          <a:xfrm>
            <a:off x="184502" y="1264597"/>
            <a:ext cx="10706763" cy="4902740"/>
          </a:xfrm>
          <a:prstGeom prst="rect">
            <a:avLst/>
          </a:prstGeom>
        </p:spPr>
      </p:pic>
      <p:sp>
        <p:nvSpPr>
          <p:cNvPr id="7" name="Elipse 6">
            <a:extLst>
              <a:ext uri="{FF2B5EF4-FFF2-40B4-BE49-F238E27FC236}">
                <a16:creationId xmlns:a16="http://schemas.microsoft.com/office/drawing/2014/main" id="{3C1AECC3-DB8B-4834-B381-41AE22BC1313}"/>
              </a:ext>
            </a:extLst>
          </p:cNvPr>
          <p:cNvSpPr/>
          <p:nvPr/>
        </p:nvSpPr>
        <p:spPr>
          <a:xfrm>
            <a:off x="0" y="430149"/>
            <a:ext cx="1839817" cy="75875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11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BC77DC-28DE-463D-B60F-D1559AEDAACE}"/>
              </a:ext>
            </a:extLst>
          </p:cNvPr>
          <p:cNvSpPr>
            <a:spLocks noGrp="1"/>
          </p:cNvSpPr>
          <p:nvPr>
            <p:ph type="ctrTitle"/>
          </p:nvPr>
        </p:nvSpPr>
        <p:spPr>
          <a:xfrm>
            <a:off x="0" y="1699232"/>
            <a:ext cx="12192000" cy="1822182"/>
          </a:xfrm>
        </p:spPr>
        <p:txBody>
          <a:bodyPr>
            <a:normAutofit fontScale="90000"/>
          </a:bodyPr>
          <a:lstStyle/>
          <a:p>
            <a:r>
              <a:rPr lang="es-MX" sz="4800" dirty="0"/>
              <a:t>El caso de la leña y el carbón vegetal: </a:t>
            </a:r>
            <a:r>
              <a:rPr lang="es-MX" sz="4800" b="1" dirty="0" err="1">
                <a:solidFill>
                  <a:srgbClr val="FFFF00"/>
                </a:solidFill>
              </a:rPr>
              <a:t>Mo</a:t>
            </a:r>
            <a:r>
              <a:rPr lang="es-MX" sz="4800" dirty="0" err="1"/>
              <a:t>deling</a:t>
            </a:r>
            <a:r>
              <a:rPr lang="es-MX" sz="4800" dirty="0"/>
              <a:t> </a:t>
            </a:r>
            <a:r>
              <a:rPr lang="es-MX" sz="4800" b="1" dirty="0" err="1">
                <a:solidFill>
                  <a:srgbClr val="FFFF00"/>
                </a:solidFill>
              </a:rPr>
              <a:t>Fu</a:t>
            </a:r>
            <a:r>
              <a:rPr lang="es-MX" sz="4800" dirty="0" err="1"/>
              <a:t>elwood</a:t>
            </a:r>
            <a:r>
              <a:rPr lang="es-MX" sz="4800" dirty="0"/>
              <a:t> </a:t>
            </a:r>
            <a:r>
              <a:rPr lang="es-MX" sz="4800" b="1" dirty="0" err="1">
                <a:solidFill>
                  <a:srgbClr val="FFFF00"/>
                </a:solidFill>
              </a:rPr>
              <a:t>S</a:t>
            </a:r>
            <a:r>
              <a:rPr lang="es-MX" sz="4800" dirty="0" err="1"/>
              <a:t>aving</a:t>
            </a:r>
            <a:r>
              <a:rPr lang="es-MX" sz="4800" dirty="0"/>
              <a:t> </a:t>
            </a:r>
            <a:r>
              <a:rPr lang="es-MX" sz="4800" b="1" dirty="0" err="1">
                <a:solidFill>
                  <a:srgbClr val="FFFF00"/>
                </a:solidFill>
              </a:rPr>
              <a:t>S</a:t>
            </a:r>
            <a:r>
              <a:rPr lang="es-MX" sz="4800" dirty="0" err="1"/>
              <a:t>cenarios</a:t>
            </a:r>
            <a:r>
              <a:rPr lang="es-MX" sz="4800" dirty="0"/>
              <a:t> (</a:t>
            </a:r>
            <a:r>
              <a:rPr lang="es-MX" sz="4800" b="1" dirty="0">
                <a:solidFill>
                  <a:srgbClr val="FFFF00"/>
                </a:solidFill>
              </a:rPr>
              <a:t>MoFuSS</a:t>
            </a:r>
            <a:r>
              <a:rPr lang="es-MX" sz="4800" dirty="0"/>
              <a:t>)</a:t>
            </a:r>
            <a:endParaRPr lang="es-MX" sz="4500" i="1" dirty="0"/>
          </a:p>
        </p:txBody>
      </p:sp>
      <p:sp>
        <p:nvSpPr>
          <p:cNvPr id="3" name="Subtítulo 2">
            <a:extLst>
              <a:ext uri="{FF2B5EF4-FFF2-40B4-BE49-F238E27FC236}">
                <a16:creationId xmlns:a16="http://schemas.microsoft.com/office/drawing/2014/main" id="{7666584E-F300-4BA4-8A69-CE6EA7E9C9BC}"/>
              </a:ext>
            </a:extLst>
          </p:cNvPr>
          <p:cNvSpPr>
            <a:spLocks noGrp="1"/>
          </p:cNvSpPr>
          <p:nvPr>
            <p:ph type="subTitle" idx="1"/>
          </p:nvPr>
        </p:nvSpPr>
        <p:spPr>
          <a:xfrm>
            <a:off x="123823" y="4030363"/>
            <a:ext cx="11953875" cy="1128405"/>
          </a:xfrm>
        </p:spPr>
        <p:txBody>
          <a:bodyPr>
            <a:normAutofit/>
          </a:bodyPr>
          <a:lstStyle/>
          <a:p>
            <a:pPr>
              <a:lnSpc>
                <a:spcPct val="120000"/>
              </a:lnSpc>
            </a:pPr>
            <a:r>
              <a:rPr lang="en-US" sz="3000" dirty="0">
                <a:solidFill>
                  <a:schemeClr val="tx1">
                    <a:lumMod val="75000"/>
                    <a:lumOff val="25000"/>
                  </a:schemeClr>
                </a:solidFill>
              </a:rPr>
              <a:t>Adrián </a:t>
            </a:r>
            <a:r>
              <a:rPr lang="en-US" sz="3000" dirty="0" err="1">
                <a:solidFill>
                  <a:schemeClr val="tx1">
                    <a:lumMod val="75000"/>
                    <a:lumOff val="25000"/>
                  </a:schemeClr>
                </a:solidFill>
              </a:rPr>
              <a:t>Ghilardi</a:t>
            </a:r>
            <a:r>
              <a:rPr lang="en-US" sz="3000" dirty="0">
                <a:solidFill>
                  <a:schemeClr val="tx1">
                    <a:lumMod val="75000"/>
                    <a:lumOff val="25000"/>
                  </a:schemeClr>
                </a:solidFill>
              </a:rPr>
              <a:t>, Roberto Rangel, y Cristian Uribe</a:t>
            </a:r>
            <a:endParaRPr lang="en-US" sz="3000" baseline="30000" dirty="0">
              <a:solidFill>
                <a:schemeClr val="tx1">
                  <a:lumMod val="75000"/>
                  <a:lumOff val="25000"/>
                </a:schemeClr>
              </a:solidFill>
            </a:endParaRPr>
          </a:p>
          <a:p>
            <a:pPr>
              <a:lnSpc>
                <a:spcPct val="120000"/>
              </a:lnSpc>
            </a:pPr>
            <a:r>
              <a:rPr lang="en-US" dirty="0">
                <a:solidFill>
                  <a:schemeClr val="tx1">
                    <a:lumMod val="75000"/>
                    <a:lumOff val="25000"/>
                  </a:schemeClr>
                </a:solidFill>
              </a:rPr>
              <a:t>Universidad Nacional </a:t>
            </a:r>
            <a:r>
              <a:rPr lang="en-US" dirty="0" err="1">
                <a:solidFill>
                  <a:schemeClr val="tx1">
                    <a:lumMod val="75000"/>
                    <a:lumOff val="25000"/>
                  </a:schemeClr>
                </a:solidFill>
              </a:rPr>
              <a:t>Autónoma</a:t>
            </a:r>
            <a:r>
              <a:rPr lang="en-US" dirty="0">
                <a:solidFill>
                  <a:schemeClr val="tx1">
                    <a:lumMod val="75000"/>
                    <a:lumOff val="25000"/>
                  </a:schemeClr>
                </a:solidFill>
              </a:rPr>
              <a:t> de México</a:t>
            </a:r>
          </a:p>
        </p:txBody>
      </p:sp>
      <p:sp>
        <p:nvSpPr>
          <p:cNvPr id="16" name="CuadroTexto 15">
            <a:extLst>
              <a:ext uri="{FF2B5EF4-FFF2-40B4-BE49-F238E27FC236}">
                <a16:creationId xmlns:a16="http://schemas.microsoft.com/office/drawing/2014/main" id="{76113671-DA76-4E55-896E-6659C63CED79}"/>
              </a:ext>
            </a:extLst>
          </p:cNvPr>
          <p:cNvSpPr txBox="1"/>
          <p:nvPr/>
        </p:nvSpPr>
        <p:spPr>
          <a:xfrm>
            <a:off x="123823" y="5955428"/>
            <a:ext cx="11953875" cy="861839"/>
          </a:xfrm>
          <a:prstGeom prst="rect">
            <a:avLst/>
          </a:prstGeom>
          <a:noFill/>
        </p:spPr>
        <p:txBody>
          <a:bodyPr wrap="square" rtlCol="0">
            <a:spAutoFit/>
          </a:bodyPr>
          <a:lstStyle/>
          <a:p>
            <a:pPr algn="ctr">
              <a:lnSpc>
                <a:spcPct val="114000"/>
              </a:lnSpc>
            </a:pPr>
            <a:r>
              <a:rPr lang="es-MX" sz="1500" dirty="0">
                <a:solidFill>
                  <a:schemeClr val="tx1">
                    <a:lumMod val="65000"/>
                  </a:schemeClr>
                </a:solidFill>
              </a:rPr>
              <a:t>Seminario-taller y curso: Sistema geográfico para la evaluación del potencial energético de los recursos biomásicos en República Dominicana</a:t>
            </a:r>
            <a:endParaRPr lang="en-US" sz="1500" dirty="0">
              <a:solidFill>
                <a:schemeClr val="tx1">
                  <a:lumMod val="65000"/>
                </a:schemeClr>
              </a:solidFill>
            </a:endParaRPr>
          </a:p>
          <a:p>
            <a:pPr algn="ctr">
              <a:lnSpc>
                <a:spcPct val="114000"/>
              </a:lnSpc>
            </a:pPr>
            <a:r>
              <a:rPr lang="en-US" sz="1500" dirty="0"/>
              <a:t>21 de </a:t>
            </a:r>
            <a:r>
              <a:rPr lang="en-US" sz="1500" dirty="0" err="1"/>
              <a:t>Noviembre</a:t>
            </a:r>
            <a:r>
              <a:rPr lang="en-US" sz="1500" dirty="0"/>
              <a:t> de 2017</a:t>
            </a:r>
          </a:p>
          <a:p>
            <a:pPr algn="ctr">
              <a:lnSpc>
                <a:spcPct val="114000"/>
              </a:lnSpc>
            </a:pPr>
            <a:r>
              <a:rPr lang="es-MX" sz="1500" dirty="0"/>
              <a:t>S</a:t>
            </a:r>
            <a:r>
              <a:rPr lang="en-US" sz="1500" dirty="0" err="1"/>
              <a:t>anto</a:t>
            </a:r>
            <a:r>
              <a:rPr lang="en-US" sz="1500" dirty="0"/>
              <a:t> Domingo, </a:t>
            </a:r>
            <a:r>
              <a:rPr lang="en-US" sz="1500" dirty="0" err="1"/>
              <a:t>República</a:t>
            </a:r>
            <a:r>
              <a:rPr lang="en-US" sz="1500" dirty="0"/>
              <a:t> </a:t>
            </a:r>
            <a:r>
              <a:rPr lang="en-US" sz="1500" dirty="0" err="1"/>
              <a:t>Dominicana</a:t>
            </a:r>
            <a:endParaRPr lang="es-MX" sz="1500" dirty="0"/>
          </a:p>
        </p:txBody>
      </p:sp>
      <p:pic>
        <p:nvPicPr>
          <p:cNvPr id="11" name="Imagen 10" descr="Imagen que contiene texto, libro&#10;&#10;Descripción generada con confianza muy alta">
            <a:extLst>
              <a:ext uri="{FF2B5EF4-FFF2-40B4-BE49-F238E27FC236}">
                <a16:creationId xmlns:a16="http://schemas.microsoft.com/office/drawing/2014/main" id="{3368DC90-2203-4DA3-8043-F8B2AD6AF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369" y="117742"/>
            <a:ext cx="1593310" cy="1340915"/>
          </a:xfrm>
          <a:prstGeom prst="rect">
            <a:avLst/>
          </a:prstGeom>
        </p:spPr>
      </p:pic>
      <p:pic>
        <p:nvPicPr>
          <p:cNvPr id="6" name="Imagen 5">
            <a:extLst>
              <a:ext uri="{FF2B5EF4-FFF2-40B4-BE49-F238E27FC236}">
                <a16:creationId xmlns:a16="http://schemas.microsoft.com/office/drawing/2014/main" id="{DDF86F8A-091B-4B1B-A15D-EC6E5A36B5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3813" y="117742"/>
            <a:ext cx="3801888" cy="1340915"/>
          </a:xfrm>
          <a:prstGeom prst="rect">
            <a:avLst/>
          </a:prstGeom>
        </p:spPr>
      </p:pic>
    </p:spTree>
    <p:extLst>
      <p:ext uri="{BB962C8B-B14F-4D97-AF65-F5344CB8AC3E}">
        <p14:creationId xmlns:p14="http://schemas.microsoft.com/office/powerpoint/2010/main" val="1250137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A237FA-03C2-4446-88F3-283E405FB61E}"/>
              </a:ext>
            </a:extLst>
          </p:cNvPr>
          <p:cNvSpPr>
            <a:spLocks noGrp="1"/>
          </p:cNvSpPr>
          <p:nvPr>
            <p:ph type="title"/>
          </p:nvPr>
        </p:nvSpPr>
        <p:spPr/>
        <p:txBody>
          <a:bodyPr/>
          <a:lstStyle/>
          <a:p>
            <a:r>
              <a:rPr lang="es-MX" dirty="0" err="1"/>
              <a:t>Outline</a:t>
            </a:r>
            <a:endParaRPr lang="es-MX" dirty="0"/>
          </a:p>
        </p:txBody>
      </p:sp>
      <p:sp>
        <p:nvSpPr>
          <p:cNvPr id="3" name="Marcador de contenido 2">
            <a:extLst>
              <a:ext uri="{FF2B5EF4-FFF2-40B4-BE49-F238E27FC236}">
                <a16:creationId xmlns:a16="http://schemas.microsoft.com/office/drawing/2014/main" id="{9656469A-818A-4A43-87E9-1393185E3A8D}"/>
              </a:ext>
            </a:extLst>
          </p:cNvPr>
          <p:cNvSpPr>
            <a:spLocks noGrp="1"/>
          </p:cNvSpPr>
          <p:nvPr>
            <p:ph idx="1"/>
          </p:nvPr>
        </p:nvSpPr>
        <p:spPr/>
        <p:txBody>
          <a:bodyPr/>
          <a:lstStyle/>
          <a:p>
            <a:pPr marL="494100" indent="-457200">
              <a:buFont typeface="+mj-lt"/>
              <a:buAutoNum type="arabicPeriod"/>
            </a:pPr>
            <a:r>
              <a:rPr lang="en-US" dirty="0"/>
              <a:t>Background: Basics of </a:t>
            </a:r>
            <a:r>
              <a:rPr lang="en-US" i="1" dirty="0"/>
              <a:t>dynamic</a:t>
            </a:r>
            <a:r>
              <a:rPr lang="en-US" dirty="0"/>
              <a:t> woodfuel mapping</a:t>
            </a:r>
            <a:r>
              <a:rPr lang="es-MX" dirty="0"/>
              <a:t> </a:t>
            </a:r>
          </a:p>
          <a:p>
            <a:pPr marL="494100" indent="-457200">
              <a:buFont typeface="+mj-lt"/>
              <a:buAutoNum type="arabicPeriod"/>
            </a:pPr>
            <a:r>
              <a:rPr lang="es-MX" b="1" dirty="0" err="1">
                <a:solidFill>
                  <a:srgbClr val="FFFF00"/>
                </a:solidFill>
              </a:rPr>
              <a:t>Mo</a:t>
            </a:r>
            <a:r>
              <a:rPr lang="es-MX" dirty="0" err="1"/>
              <a:t>deling</a:t>
            </a:r>
            <a:r>
              <a:rPr lang="es-MX" dirty="0"/>
              <a:t> </a:t>
            </a:r>
            <a:r>
              <a:rPr lang="es-MX" b="1" dirty="0" err="1">
                <a:solidFill>
                  <a:srgbClr val="FFFF00"/>
                </a:solidFill>
              </a:rPr>
              <a:t>Fu</a:t>
            </a:r>
            <a:r>
              <a:rPr lang="es-MX" dirty="0" err="1"/>
              <a:t>elwood</a:t>
            </a:r>
            <a:r>
              <a:rPr lang="es-MX" dirty="0"/>
              <a:t> </a:t>
            </a:r>
            <a:r>
              <a:rPr lang="es-MX" b="1" dirty="0" err="1">
                <a:solidFill>
                  <a:srgbClr val="FFFF00"/>
                </a:solidFill>
              </a:rPr>
              <a:t>S</a:t>
            </a:r>
            <a:r>
              <a:rPr lang="es-MX" dirty="0" err="1"/>
              <a:t>aving</a:t>
            </a:r>
            <a:r>
              <a:rPr lang="es-MX" dirty="0"/>
              <a:t> </a:t>
            </a:r>
            <a:r>
              <a:rPr lang="es-MX" b="1" dirty="0" err="1">
                <a:solidFill>
                  <a:srgbClr val="FFFF00"/>
                </a:solidFill>
              </a:rPr>
              <a:t>S</a:t>
            </a:r>
            <a:r>
              <a:rPr lang="es-MX" dirty="0" err="1"/>
              <a:t>cenarios</a:t>
            </a:r>
            <a:endParaRPr lang="es-MX" dirty="0"/>
          </a:p>
          <a:p>
            <a:pPr marL="494100" indent="-457200">
              <a:buFont typeface="+mj-lt"/>
              <a:buAutoNum type="arabicPeriod"/>
            </a:pPr>
            <a:r>
              <a:rPr lang="es-MX" dirty="0" err="1"/>
              <a:t>Overview</a:t>
            </a:r>
            <a:r>
              <a:rPr lang="es-MX" dirty="0"/>
              <a:t> </a:t>
            </a:r>
            <a:r>
              <a:rPr lang="es-MX" dirty="0" err="1"/>
              <a:t>of</a:t>
            </a:r>
            <a:r>
              <a:rPr lang="es-MX" dirty="0"/>
              <a:t> </a:t>
            </a:r>
            <a:r>
              <a:rPr lang="es-MX" strike="sngStrike" dirty="0" err="1">
                <a:solidFill>
                  <a:srgbClr val="FF0000"/>
                </a:solidFill>
              </a:rPr>
              <a:t>selected</a:t>
            </a:r>
            <a:r>
              <a:rPr lang="es-MX" strike="sngStrike" dirty="0">
                <a:solidFill>
                  <a:srgbClr val="FF0000"/>
                </a:solidFill>
              </a:rPr>
              <a:t> case </a:t>
            </a:r>
            <a:r>
              <a:rPr lang="es-MX" strike="sngStrike" dirty="0" err="1">
                <a:solidFill>
                  <a:srgbClr val="FF0000"/>
                </a:solidFill>
              </a:rPr>
              <a:t>studies</a:t>
            </a:r>
            <a:r>
              <a:rPr lang="es-MX" strike="sngStrike" dirty="0">
                <a:solidFill>
                  <a:srgbClr val="FF0000"/>
                </a:solidFill>
              </a:rPr>
              <a:t> </a:t>
            </a:r>
            <a:r>
              <a:rPr lang="es-MX" i="1" dirty="0">
                <a:solidFill>
                  <a:srgbClr val="FFFF00"/>
                </a:solidFill>
              </a:rPr>
              <a:t>a </a:t>
            </a:r>
            <a:r>
              <a:rPr lang="es-MX" i="1" dirty="0" err="1">
                <a:solidFill>
                  <a:srgbClr val="FFFF00"/>
                </a:solidFill>
              </a:rPr>
              <a:t>selected</a:t>
            </a:r>
            <a:r>
              <a:rPr lang="es-MX" i="1" dirty="0">
                <a:solidFill>
                  <a:srgbClr val="FFFF00"/>
                </a:solidFill>
              </a:rPr>
              <a:t> case </a:t>
            </a:r>
            <a:r>
              <a:rPr lang="es-MX" i="1" dirty="0" err="1">
                <a:solidFill>
                  <a:srgbClr val="FFFF00"/>
                </a:solidFill>
              </a:rPr>
              <a:t>study</a:t>
            </a:r>
            <a:endParaRPr lang="es-MX" i="1" dirty="0">
              <a:solidFill>
                <a:srgbClr val="FFFF00"/>
              </a:solidFill>
            </a:endParaRPr>
          </a:p>
          <a:p>
            <a:pPr marL="494100" indent="-457200">
              <a:buFont typeface="+mj-lt"/>
              <a:buAutoNum type="arabicPeriod"/>
            </a:pPr>
            <a:r>
              <a:rPr lang="es-MX" dirty="0" err="1"/>
              <a:t>Ongoing</a:t>
            </a:r>
            <a:r>
              <a:rPr lang="es-MX" dirty="0"/>
              <a:t> </a:t>
            </a:r>
            <a:r>
              <a:rPr lang="es-MX" dirty="0" err="1"/>
              <a:t>validation</a:t>
            </a:r>
            <a:r>
              <a:rPr lang="es-MX" dirty="0"/>
              <a:t> </a:t>
            </a:r>
            <a:r>
              <a:rPr lang="es-MX" dirty="0" err="1"/>
              <a:t>efforts</a:t>
            </a:r>
            <a:endParaRPr lang="es-MX" dirty="0"/>
          </a:p>
          <a:p>
            <a:pPr marL="494100" indent="-457200">
              <a:buFont typeface="+mj-lt"/>
              <a:buAutoNum type="arabicPeriod"/>
            </a:pPr>
            <a:r>
              <a:rPr lang="es-MX" dirty="0"/>
              <a:t>Training </a:t>
            </a:r>
            <a:r>
              <a:rPr lang="es-MX" dirty="0" err="1"/>
              <a:t>courses</a:t>
            </a:r>
            <a:endParaRPr lang="es-MX" dirty="0"/>
          </a:p>
          <a:p>
            <a:pPr marL="494100" indent="-457200">
              <a:buFont typeface="+mj-lt"/>
              <a:buAutoNum type="arabicPeriod"/>
            </a:pPr>
            <a:r>
              <a:rPr lang="es-MX" dirty="0"/>
              <a:t>Future </a:t>
            </a:r>
            <a:r>
              <a:rPr lang="es-MX" dirty="0" err="1"/>
              <a:t>research</a:t>
            </a:r>
            <a:r>
              <a:rPr lang="es-MX" dirty="0"/>
              <a:t> </a:t>
            </a:r>
            <a:r>
              <a:rPr lang="es-MX" dirty="0" err="1"/>
              <a:t>directions</a:t>
            </a:r>
            <a:endParaRPr lang="es-MX" dirty="0"/>
          </a:p>
        </p:txBody>
      </p:sp>
      <p:sp>
        <p:nvSpPr>
          <p:cNvPr id="4" name="Marcador de fecha 3">
            <a:extLst>
              <a:ext uri="{FF2B5EF4-FFF2-40B4-BE49-F238E27FC236}">
                <a16:creationId xmlns:a16="http://schemas.microsoft.com/office/drawing/2014/main" id="{8EB7A6B6-5712-43EF-8C30-362DEE81510D}"/>
              </a:ext>
            </a:extLst>
          </p:cNvPr>
          <p:cNvSpPr>
            <a:spLocks noGrp="1"/>
          </p:cNvSpPr>
          <p:nvPr>
            <p:ph type="dt" sz="half" idx="10"/>
          </p:nvPr>
        </p:nvSpPr>
        <p:spPr/>
        <p:txBody>
          <a:bodyPr/>
          <a:lstStyle/>
          <a:p>
            <a:r>
              <a:rPr lang="es-MX"/>
              <a:t>21/11/2017</a:t>
            </a:r>
          </a:p>
        </p:txBody>
      </p:sp>
      <p:sp>
        <p:nvSpPr>
          <p:cNvPr id="5" name="Marcador de pie de página 4">
            <a:extLst>
              <a:ext uri="{FF2B5EF4-FFF2-40B4-BE49-F238E27FC236}">
                <a16:creationId xmlns:a16="http://schemas.microsoft.com/office/drawing/2014/main" id="{8FA9A6E0-FC79-49AA-A5DE-94C6D6FFF690}"/>
              </a:ext>
            </a:extLst>
          </p:cNvPr>
          <p:cNvSpPr>
            <a:spLocks noGrp="1"/>
          </p:cNvSpPr>
          <p:nvPr>
            <p:ph type="ftr" sz="quarter" idx="11"/>
          </p:nvPr>
        </p:nvSpPr>
        <p:spPr/>
        <p:txBody>
          <a:bodyPr/>
          <a:lstStyle/>
          <a:p>
            <a:r>
              <a:rPr lang="en-US" dirty="0" err="1"/>
              <a:t>Potencial</a:t>
            </a:r>
            <a:r>
              <a:rPr lang="en-US" dirty="0"/>
              <a:t> de la </a:t>
            </a:r>
            <a:r>
              <a:rPr lang="en-US" dirty="0" err="1"/>
              <a:t>Bioenergía</a:t>
            </a:r>
            <a:r>
              <a:rPr lang="en-US" dirty="0"/>
              <a:t> </a:t>
            </a:r>
            <a:r>
              <a:rPr lang="en-US" dirty="0" err="1"/>
              <a:t>en</a:t>
            </a:r>
            <a:r>
              <a:rPr lang="en-US" dirty="0"/>
              <a:t> </a:t>
            </a:r>
            <a:r>
              <a:rPr lang="en-US" dirty="0" err="1"/>
              <a:t>República</a:t>
            </a:r>
            <a:r>
              <a:rPr lang="en-US" dirty="0"/>
              <a:t> </a:t>
            </a:r>
            <a:r>
              <a:rPr lang="en-US" dirty="0" err="1"/>
              <a:t>Dominicana</a:t>
            </a:r>
            <a:r>
              <a:rPr lang="en-US" dirty="0"/>
              <a:t>, Santo Domingo, RD</a:t>
            </a:r>
            <a:endParaRPr lang="es-MX" dirty="0"/>
          </a:p>
        </p:txBody>
      </p:sp>
      <p:sp>
        <p:nvSpPr>
          <p:cNvPr id="6" name="Marcador de número de diapositiva 5">
            <a:extLst>
              <a:ext uri="{FF2B5EF4-FFF2-40B4-BE49-F238E27FC236}">
                <a16:creationId xmlns:a16="http://schemas.microsoft.com/office/drawing/2014/main" id="{89098749-B2C7-4375-950B-5A35FA2D9026}"/>
              </a:ext>
            </a:extLst>
          </p:cNvPr>
          <p:cNvSpPr>
            <a:spLocks noGrp="1"/>
          </p:cNvSpPr>
          <p:nvPr>
            <p:ph type="sldNum" sz="quarter" idx="12"/>
          </p:nvPr>
        </p:nvSpPr>
        <p:spPr/>
        <p:txBody>
          <a:bodyPr/>
          <a:lstStyle/>
          <a:p>
            <a:fld id="{A31CF098-8A3F-44A3-A489-05F914356CD6}" type="slidenum">
              <a:rPr lang="es-MX" smtClean="0"/>
              <a:t>49</a:t>
            </a:fld>
            <a:endParaRPr lang="es-MX"/>
          </a:p>
        </p:txBody>
      </p:sp>
    </p:spTree>
    <p:extLst>
      <p:ext uri="{BB962C8B-B14F-4D97-AF65-F5344CB8AC3E}">
        <p14:creationId xmlns:p14="http://schemas.microsoft.com/office/powerpoint/2010/main" val="85167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60025E-736D-4315-8764-E6C094FFC5CB}"/>
              </a:ext>
            </a:extLst>
          </p:cNvPr>
          <p:cNvSpPr>
            <a:spLocks noGrp="1"/>
          </p:cNvSpPr>
          <p:nvPr>
            <p:ph type="title"/>
          </p:nvPr>
        </p:nvSpPr>
        <p:spPr/>
        <p:txBody>
          <a:bodyPr/>
          <a:lstStyle/>
          <a:p>
            <a:r>
              <a:rPr lang="es-MX" dirty="0"/>
              <a:t>Algunos ejemplos representativos de sistemas similares</a:t>
            </a:r>
            <a:endParaRPr lang="en-US" dirty="0"/>
          </a:p>
        </p:txBody>
      </p:sp>
      <p:sp>
        <p:nvSpPr>
          <p:cNvPr id="3" name="Marcador de contenido 2">
            <a:extLst>
              <a:ext uri="{FF2B5EF4-FFF2-40B4-BE49-F238E27FC236}">
                <a16:creationId xmlns:a16="http://schemas.microsoft.com/office/drawing/2014/main" id="{CDEA65D6-9E0E-4D51-9B2E-A7777BF73C3F}"/>
              </a:ext>
            </a:extLst>
          </p:cNvPr>
          <p:cNvSpPr>
            <a:spLocks noGrp="1"/>
          </p:cNvSpPr>
          <p:nvPr>
            <p:ph idx="1"/>
          </p:nvPr>
        </p:nvSpPr>
        <p:spPr/>
        <p:txBody>
          <a:bodyPr/>
          <a:lstStyle/>
          <a:p>
            <a:endParaRPr lang="en-US" dirty="0"/>
          </a:p>
        </p:txBody>
      </p:sp>
      <p:sp>
        <p:nvSpPr>
          <p:cNvPr id="4" name="Marcador de fecha 3">
            <a:extLst>
              <a:ext uri="{FF2B5EF4-FFF2-40B4-BE49-F238E27FC236}">
                <a16:creationId xmlns:a16="http://schemas.microsoft.com/office/drawing/2014/main" id="{56788177-C296-4754-B669-A0A8A4D6797D}"/>
              </a:ext>
            </a:extLst>
          </p:cNvPr>
          <p:cNvSpPr>
            <a:spLocks noGrp="1"/>
          </p:cNvSpPr>
          <p:nvPr>
            <p:ph type="dt" sz="half" idx="10"/>
          </p:nvPr>
        </p:nvSpPr>
        <p:spPr/>
        <p:txBody>
          <a:bodyPr/>
          <a:lstStyle/>
          <a:p>
            <a:fld id="{8C2E0B5E-4C97-45D8-9FE1-1B728A989B2E}" type="datetime1">
              <a:rPr lang="en-US" smtClean="0"/>
              <a:t>3/19/2018</a:t>
            </a:fld>
            <a:endParaRPr lang="en-US" dirty="0"/>
          </a:p>
        </p:txBody>
      </p:sp>
      <p:sp>
        <p:nvSpPr>
          <p:cNvPr id="5" name="Marcador de pie de página 4">
            <a:extLst>
              <a:ext uri="{FF2B5EF4-FFF2-40B4-BE49-F238E27FC236}">
                <a16:creationId xmlns:a16="http://schemas.microsoft.com/office/drawing/2014/main" id="{6DCDCD7E-B3EC-4B5B-9D19-F43E9001B40C}"/>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6" name="Marcador de número de diapositiva 5">
            <a:extLst>
              <a:ext uri="{FF2B5EF4-FFF2-40B4-BE49-F238E27FC236}">
                <a16:creationId xmlns:a16="http://schemas.microsoft.com/office/drawing/2014/main" id="{303DAFC3-DE6F-41F6-9D44-5887EF937971}"/>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1672563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4BC99D-2D5A-4F62-A3BF-18B07116932B}"/>
              </a:ext>
            </a:extLst>
          </p:cNvPr>
          <p:cNvSpPr>
            <a:spLocks noGrp="1"/>
          </p:cNvSpPr>
          <p:nvPr>
            <p:ph type="title"/>
          </p:nvPr>
        </p:nvSpPr>
        <p:spPr/>
        <p:txBody>
          <a:bodyPr>
            <a:normAutofit/>
          </a:bodyPr>
          <a:lstStyle/>
          <a:p>
            <a:r>
              <a:rPr lang="es-MX" dirty="0" err="1"/>
              <a:t>Motivating</a:t>
            </a:r>
            <a:r>
              <a:rPr lang="es-MX" dirty="0"/>
              <a:t> </a:t>
            </a:r>
            <a:r>
              <a:rPr lang="es-MX" dirty="0" err="1"/>
              <a:t>questions</a:t>
            </a:r>
            <a:endParaRPr lang="en-US" dirty="0"/>
          </a:p>
        </p:txBody>
      </p:sp>
      <p:sp>
        <p:nvSpPr>
          <p:cNvPr id="3" name="Marcador de contenido 2">
            <a:extLst>
              <a:ext uri="{FF2B5EF4-FFF2-40B4-BE49-F238E27FC236}">
                <a16:creationId xmlns:a16="http://schemas.microsoft.com/office/drawing/2014/main" id="{BD1ECB75-CC89-4DFD-9EAF-2D8DC6274BFB}"/>
              </a:ext>
            </a:extLst>
          </p:cNvPr>
          <p:cNvSpPr>
            <a:spLocks noGrp="1"/>
          </p:cNvSpPr>
          <p:nvPr>
            <p:ph idx="1"/>
          </p:nvPr>
        </p:nvSpPr>
        <p:spPr>
          <a:xfrm>
            <a:off x="913795" y="1732449"/>
            <a:ext cx="10353762" cy="4225589"/>
          </a:xfrm>
        </p:spPr>
        <p:txBody>
          <a:bodyPr>
            <a:normAutofit/>
          </a:bodyPr>
          <a:lstStyle/>
          <a:p>
            <a:r>
              <a:rPr lang="en-US" sz="3000" dirty="0"/>
              <a:t>Under what conditions is woodfuel exploitation sustainable?</a:t>
            </a:r>
          </a:p>
          <a:p>
            <a:endParaRPr lang="en-US" sz="3000" dirty="0"/>
          </a:p>
          <a:p>
            <a:r>
              <a:rPr lang="en-US" sz="3000" dirty="0"/>
              <a:t>Can fuel switching or efficient cookstoves reduce woodfuel-driven deforestation and forest degradation?</a:t>
            </a:r>
          </a:p>
          <a:p>
            <a:endParaRPr lang="en-US" dirty="0"/>
          </a:p>
        </p:txBody>
      </p:sp>
      <p:sp>
        <p:nvSpPr>
          <p:cNvPr id="4" name="Marcador de fecha 3">
            <a:extLst>
              <a:ext uri="{FF2B5EF4-FFF2-40B4-BE49-F238E27FC236}">
                <a16:creationId xmlns:a16="http://schemas.microsoft.com/office/drawing/2014/main" id="{2ED924FC-24C0-4C46-85F3-9C6A5C96EDA7}"/>
              </a:ext>
            </a:extLst>
          </p:cNvPr>
          <p:cNvSpPr>
            <a:spLocks noGrp="1"/>
          </p:cNvSpPr>
          <p:nvPr>
            <p:ph type="dt" sz="half" idx="10"/>
          </p:nvPr>
        </p:nvSpPr>
        <p:spPr/>
        <p:txBody>
          <a:bodyPr/>
          <a:lstStyle/>
          <a:p>
            <a:r>
              <a:rPr lang="es-MX"/>
              <a:t>21/11/2017</a:t>
            </a:r>
          </a:p>
        </p:txBody>
      </p:sp>
      <p:sp>
        <p:nvSpPr>
          <p:cNvPr id="5" name="Marcador de pie de página 4">
            <a:extLst>
              <a:ext uri="{FF2B5EF4-FFF2-40B4-BE49-F238E27FC236}">
                <a16:creationId xmlns:a16="http://schemas.microsoft.com/office/drawing/2014/main" id="{43534D95-9963-452B-870B-78934D5A9B3B}"/>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6" name="Marcador de número de diapositiva 5">
            <a:extLst>
              <a:ext uri="{FF2B5EF4-FFF2-40B4-BE49-F238E27FC236}">
                <a16:creationId xmlns:a16="http://schemas.microsoft.com/office/drawing/2014/main" id="{F7C7A083-2F58-44AA-A020-18B8ABD5AA88}"/>
              </a:ext>
            </a:extLst>
          </p:cNvPr>
          <p:cNvSpPr>
            <a:spLocks noGrp="1"/>
          </p:cNvSpPr>
          <p:nvPr>
            <p:ph type="sldNum" sz="quarter" idx="12"/>
          </p:nvPr>
        </p:nvSpPr>
        <p:spPr/>
        <p:txBody>
          <a:bodyPr/>
          <a:lstStyle/>
          <a:p>
            <a:fld id="{A31CF098-8A3F-44A3-A489-05F914356CD6}" type="slidenum">
              <a:rPr lang="es-MX" smtClean="0"/>
              <a:t>50</a:t>
            </a:fld>
            <a:endParaRPr lang="es-MX"/>
          </a:p>
        </p:txBody>
      </p:sp>
    </p:spTree>
    <p:extLst>
      <p:ext uri="{BB962C8B-B14F-4D97-AF65-F5344CB8AC3E}">
        <p14:creationId xmlns:p14="http://schemas.microsoft.com/office/powerpoint/2010/main" val="18070178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A4FDC9-57DF-4959-A714-3800BFA96725}"/>
              </a:ext>
            </a:extLst>
          </p:cNvPr>
          <p:cNvSpPr>
            <a:spLocks noGrp="1"/>
          </p:cNvSpPr>
          <p:nvPr>
            <p:ph type="title"/>
          </p:nvPr>
        </p:nvSpPr>
        <p:spPr/>
        <p:txBody>
          <a:bodyPr>
            <a:normAutofit/>
          </a:bodyPr>
          <a:lstStyle/>
          <a:p>
            <a:r>
              <a:rPr lang="en-US" dirty="0"/>
              <a:t>Basics of </a:t>
            </a:r>
            <a:r>
              <a:rPr lang="en-US" i="1" dirty="0">
                <a:solidFill>
                  <a:srgbClr val="FFFF00"/>
                </a:solidFill>
              </a:rPr>
              <a:t>dynamic</a:t>
            </a:r>
            <a:r>
              <a:rPr lang="en-US" dirty="0"/>
              <a:t> woodfuel mapping</a:t>
            </a:r>
            <a:r>
              <a:rPr lang="es-MX" dirty="0"/>
              <a:t> </a:t>
            </a:r>
            <a:endParaRPr lang="en-US" dirty="0"/>
          </a:p>
        </p:txBody>
      </p:sp>
      <p:sp>
        <p:nvSpPr>
          <p:cNvPr id="3" name="Marcador de contenido 2">
            <a:extLst>
              <a:ext uri="{FF2B5EF4-FFF2-40B4-BE49-F238E27FC236}">
                <a16:creationId xmlns:a16="http://schemas.microsoft.com/office/drawing/2014/main" id="{C578D62B-6B3C-4803-8E05-29CF8685A767}"/>
              </a:ext>
            </a:extLst>
          </p:cNvPr>
          <p:cNvSpPr>
            <a:spLocks noGrp="1"/>
          </p:cNvSpPr>
          <p:nvPr>
            <p:ph idx="1"/>
          </p:nvPr>
        </p:nvSpPr>
        <p:spPr/>
        <p:txBody>
          <a:bodyPr/>
          <a:lstStyle/>
          <a:p>
            <a:r>
              <a:rPr lang="en-US" dirty="0"/>
              <a:t>Landscapes, where </a:t>
            </a:r>
            <a:r>
              <a:rPr lang="en-US" dirty="0">
                <a:solidFill>
                  <a:srgbClr val="FFFF00"/>
                </a:solidFill>
              </a:rPr>
              <a:t>human-environment interactions </a:t>
            </a:r>
            <a:r>
              <a:rPr lang="en-US" dirty="0"/>
              <a:t>occur, are inherently </a:t>
            </a:r>
            <a:r>
              <a:rPr lang="en-US" i="1" dirty="0"/>
              <a:t>dynamic</a:t>
            </a:r>
          </a:p>
          <a:p>
            <a:endParaRPr lang="en-US" dirty="0"/>
          </a:p>
        </p:txBody>
      </p:sp>
      <p:sp>
        <p:nvSpPr>
          <p:cNvPr id="4" name="Marcador de fecha 3">
            <a:extLst>
              <a:ext uri="{FF2B5EF4-FFF2-40B4-BE49-F238E27FC236}">
                <a16:creationId xmlns:a16="http://schemas.microsoft.com/office/drawing/2014/main" id="{0BE45960-6136-4986-A2EF-DB67EC3E41D2}"/>
              </a:ext>
            </a:extLst>
          </p:cNvPr>
          <p:cNvSpPr>
            <a:spLocks noGrp="1"/>
          </p:cNvSpPr>
          <p:nvPr>
            <p:ph type="dt" sz="half" idx="10"/>
          </p:nvPr>
        </p:nvSpPr>
        <p:spPr/>
        <p:txBody>
          <a:bodyPr/>
          <a:lstStyle/>
          <a:p>
            <a:r>
              <a:rPr lang="es-MX"/>
              <a:t>21/11/2017</a:t>
            </a:r>
          </a:p>
        </p:txBody>
      </p:sp>
      <p:sp>
        <p:nvSpPr>
          <p:cNvPr id="5" name="Marcador de pie de página 4">
            <a:extLst>
              <a:ext uri="{FF2B5EF4-FFF2-40B4-BE49-F238E27FC236}">
                <a16:creationId xmlns:a16="http://schemas.microsoft.com/office/drawing/2014/main" id="{02FC94C9-E3D1-465C-A6B1-C0AE6D074766}"/>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6" name="Marcador de número de diapositiva 5">
            <a:extLst>
              <a:ext uri="{FF2B5EF4-FFF2-40B4-BE49-F238E27FC236}">
                <a16:creationId xmlns:a16="http://schemas.microsoft.com/office/drawing/2014/main" id="{9F4053ED-87A7-4CAA-A011-E64896861F85}"/>
              </a:ext>
            </a:extLst>
          </p:cNvPr>
          <p:cNvSpPr>
            <a:spLocks noGrp="1"/>
          </p:cNvSpPr>
          <p:nvPr>
            <p:ph type="sldNum" sz="quarter" idx="12"/>
          </p:nvPr>
        </p:nvSpPr>
        <p:spPr/>
        <p:txBody>
          <a:bodyPr/>
          <a:lstStyle/>
          <a:p>
            <a:fld id="{A31CF098-8A3F-44A3-A489-05F914356CD6}" type="slidenum">
              <a:rPr lang="es-MX" smtClean="0"/>
              <a:t>51</a:t>
            </a:fld>
            <a:endParaRPr lang="es-MX"/>
          </a:p>
        </p:txBody>
      </p:sp>
      <p:pic>
        <p:nvPicPr>
          <p:cNvPr id="8" name="20 Imagen" descr="IMG_7576.JPG">
            <a:extLst>
              <a:ext uri="{FF2B5EF4-FFF2-40B4-BE49-F238E27FC236}">
                <a16:creationId xmlns:a16="http://schemas.microsoft.com/office/drawing/2014/main" id="{5D82A895-2ACA-447F-94D7-80BECCB29D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94626" y="2171700"/>
            <a:ext cx="2710118" cy="2476119"/>
          </a:xfrm>
          <a:prstGeom prst="rect">
            <a:avLst/>
          </a:prstGeom>
        </p:spPr>
      </p:pic>
      <p:pic>
        <p:nvPicPr>
          <p:cNvPr id="9" name="21 Imagen" descr="LJ0707 082.jpg">
            <a:extLst>
              <a:ext uri="{FF2B5EF4-FFF2-40B4-BE49-F238E27FC236}">
                <a16:creationId xmlns:a16="http://schemas.microsoft.com/office/drawing/2014/main" id="{B768E273-DD6B-40C6-BB01-597B5B1B35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348" y="2171700"/>
            <a:ext cx="2458037" cy="2476119"/>
          </a:xfrm>
          <a:prstGeom prst="rect">
            <a:avLst/>
          </a:prstGeom>
        </p:spPr>
      </p:pic>
      <p:pic>
        <p:nvPicPr>
          <p:cNvPr id="10" name="4 Imagen" descr="Fuego.jpg">
            <a:extLst>
              <a:ext uri="{FF2B5EF4-FFF2-40B4-BE49-F238E27FC236}">
                <a16:creationId xmlns:a16="http://schemas.microsoft.com/office/drawing/2014/main" id="{7A931A99-53FF-428E-80D7-250430456EF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2489194" y="4533912"/>
            <a:ext cx="2715550" cy="2217717"/>
          </a:xfrm>
          <a:prstGeom prst="rect">
            <a:avLst/>
          </a:prstGeom>
        </p:spPr>
      </p:pic>
      <p:pic>
        <p:nvPicPr>
          <p:cNvPr id="11" name="22 Imagen" descr="LJ0406 080.jpg">
            <a:extLst>
              <a:ext uri="{FF2B5EF4-FFF2-40B4-BE49-F238E27FC236}">
                <a16:creationId xmlns:a16="http://schemas.microsoft.com/office/drawing/2014/main" id="{72C08784-9D5D-4E18-B301-567FA6845DA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0916" y="4509777"/>
            <a:ext cx="2403710" cy="2224399"/>
          </a:xfrm>
          <a:prstGeom prst="rect">
            <a:avLst/>
          </a:prstGeom>
        </p:spPr>
      </p:pic>
      <p:sp>
        <p:nvSpPr>
          <p:cNvPr id="12" name="6 CuadroTexto">
            <a:extLst>
              <a:ext uri="{FF2B5EF4-FFF2-40B4-BE49-F238E27FC236}">
                <a16:creationId xmlns:a16="http://schemas.microsoft.com/office/drawing/2014/main" id="{47D56BCC-2DB2-4A63-BD33-B4EDF9C692EC}"/>
              </a:ext>
            </a:extLst>
          </p:cNvPr>
          <p:cNvSpPr txBox="1"/>
          <p:nvPr/>
        </p:nvSpPr>
        <p:spPr>
          <a:xfrm>
            <a:off x="1984879" y="3121712"/>
            <a:ext cx="362584" cy="552844"/>
          </a:xfrm>
          <a:prstGeom prst="rect">
            <a:avLst/>
          </a:prstGeom>
          <a:noFill/>
        </p:spPr>
        <p:txBody>
          <a:bodyPr wrap="none" rtlCol="0">
            <a:spAutoFit/>
          </a:bodyPr>
          <a:lstStyle/>
          <a:p>
            <a:r>
              <a:rPr lang="el-GR" sz="4800" dirty="0"/>
              <a:t>α</a:t>
            </a:r>
            <a:endParaRPr lang="es-MX" sz="4800" dirty="0"/>
          </a:p>
        </p:txBody>
      </p:sp>
      <p:sp>
        <p:nvSpPr>
          <p:cNvPr id="13" name="7 CuadroTexto">
            <a:extLst>
              <a:ext uri="{FF2B5EF4-FFF2-40B4-BE49-F238E27FC236}">
                <a16:creationId xmlns:a16="http://schemas.microsoft.com/office/drawing/2014/main" id="{4F08A569-AF36-44E1-B80E-866320D7BCB9}"/>
              </a:ext>
            </a:extLst>
          </p:cNvPr>
          <p:cNvSpPr txBox="1"/>
          <p:nvPr/>
        </p:nvSpPr>
        <p:spPr>
          <a:xfrm>
            <a:off x="2806218" y="4979360"/>
            <a:ext cx="409376" cy="552844"/>
          </a:xfrm>
          <a:prstGeom prst="rect">
            <a:avLst/>
          </a:prstGeom>
          <a:noFill/>
        </p:spPr>
        <p:txBody>
          <a:bodyPr wrap="none" rtlCol="0">
            <a:spAutoFit/>
          </a:bodyPr>
          <a:lstStyle/>
          <a:p>
            <a:r>
              <a:rPr lang="el-GR" sz="4800" dirty="0"/>
              <a:t>Ω</a:t>
            </a:r>
            <a:endParaRPr lang="es-MX" sz="4800" dirty="0"/>
          </a:p>
        </p:txBody>
      </p:sp>
      <p:sp>
        <p:nvSpPr>
          <p:cNvPr id="14" name="9 CuadroTexto">
            <a:extLst>
              <a:ext uri="{FF2B5EF4-FFF2-40B4-BE49-F238E27FC236}">
                <a16:creationId xmlns:a16="http://schemas.microsoft.com/office/drawing/2014/main" id="{42032AD5-BB4E-4BF4-B1A6-AF2BD90C8BF5}"/>
              </a:ext>
            </a:extLst>
          </p:cNvPr>
          <p:cNvSpPr txBox="1"/>
          <p:nvPr/>
        </p:nvSpPr>
        <p:spPr>
          <a:xfrm>
            <a:off x="2012392" y="4880892"/>
            <a:ext cx="271176" cy="552844"/>
          </a:xfrm>
          <a:prstGeom prst="rect">
            <a:avLst/>
          </a:prstGeom>
          <a:noFill/>
        </p:spPr>
        <p:txBody>
          <a:bodyPr wrap="none" rtlCol="0">
            <a:spAutoFit/>
          </a:bodyPr>
          <a:lstStyle/>
          <a:p>
            <a:r>
              <a:rPr lang="es-MX" sz="4800" dirty="0"/>
              <a:t>r</a:t>
            </a:r>
          </a:p>
        </p:txBody>
      </p:sp>
      <p:pic>
        <p:nvPicPr>
          <p:cNvPr id="15" name="Picture 3">
            <a:extLst>
              <a:ext uri="{FF2B5EF4-FFF2-40B4-BE49-F238E27FC236}">
                <a16:creationId xmlns:a16="http://schemas.microsoft.com/office/drawing/2014/main" id="{AE4B2CB9-D2A1-4172-BE5E-B331F6F8819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73657" y="3846819"/>
            <a:ext cx="1617874" cy="1229453"/>
          </a:xfrm>
          <a:prstGeom prst="rect">
            <a:avLst/>
          </a:prstGeom>
          <a:solidFill>
            <a:schemeClr val="tx1"/>
          </a:solidFill>
          <a:ln w="9525">
            <a:noFill/>
            <a:miter lim="800000"/>
            <a:headEnd/>
            <a:tailEnd/>
          </a:ln>
          <a:effectLst/>
        </p:spPr>
      </p:pic>
      <p:sp>
        <p:nvSpPr>
          <p:cNvPr id="16" name="8 CuadroTexto">
            <a:extLst>
              <a:ext uri="{FF2B5EF4-FFF2-40B4-BE49-F238E27FC236}">
                <a16:creationId xmlns:a16="http://schemas.microsoft.com/office/drawing/2014/main" id="{B3246252-381A-4FE5-B51A-C8C662814FDA}"/>
              </a:ext>
            </a:extLst>
          </p:cNvPr>
          <p:cNvSpPr txBox="1"/>
          <p:nvPr/>
        </p:nvSpPr>
        <p:spPr>
          <a:xfrm>
            <a:off x="2788187" y="3114465"/>
            <a:ext cx="447463" cy="552844"/>
          </a:xfrm>
          <a:prstGeom prst="rect">
            <a:avLst/>
          </a:prstGeom>
          <a:noFill/>
        </p:spPr>
        <p:txBody>
          <a:bodyPr wrap="none" rtlCol="0">
            <a:spAutoFit/>
          </a:bodyPr>
          <a:lstStyle/>
          <a:p>
            <a:r>
              <a:rPr lang="es-MX" sz="4800" dirty="0"/>
              <a:t>K</a:t>
            </a:r>
          </a:p>
        </p:txBody>
      </p:sp>
      <p:pic>
        <p:nvPicPr>
          <p:cNvPr id="17" name="Picture 4" descr="http://wgbis.ces.iisc.ernet.in/energy/paper/ajg_mandhala/classification.jpg">
            <a:extLst>
              <a:ext uri="{FF2B5EF4-FFF2-40B4-BE49-F238E27FC236}">
                <a16:creationId xmlns:a16="http://schemas.microsoft.com/office/drawing/2014/main" id="{A49D55E7-5BBA-4785-8CE7-107CA2AF72D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00099" y="2182306"/>
            <a:ext cx="5787591" cy="45451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faculty.fairfield.edu/faculty/hodgson/Courses/so11/population/chicago1898.jpg">
            <a:extLst>
              <a:ext uri="{FF2B5EF4-FFF2-40B4-BE49-F238E27FC236}">
                <a16:creationId xmlns:a16="http://schemas.microsoft.com/office/drawing/2014/main" id="{1CE0BED0-13C1-40BD-99C7-5BB36557048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979406" y="3761824"/>
            <a:ext cx="2105598" cy="14388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3.bp.blogspot.com/-PLpu6l6O3pM/UbIYXb7345I/AAAAAAAAAOw/9EqeMZeFKcc/s1600/Ataturk-Dam.jpg">
            <a:extLst>
              <a:ext uri="{FF2B5EF4-FFF2-40B4-BE49-F238E27FC236}">
                <a16:creationId xmlns:a16="http://schemas.microsoft.com/office/drawing/2014/main" id="{6F8C7620-64E9-4D3B-B8A7-EC6ACE3C651B}"/>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9968272" y="5211257"/>
            <a:ext cx="2116732" cy="15229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users.ictp.it/~lcaporas/forestsage/my_images/deforestation.jpg">
            <a:extLst>
              <a:ext uri="{FF2B5EF4-FFF2-40B4-BE49-F238E27FC236}">
                <a16:creationId xmlns:a16="http://schemas.microsoft.com/office/drawing/2014/main" id="{F17AE8F0-6F1C-4364-97D0-3F923844831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968272" y="2171699"/>
            <a:ext cx="2116733" cy="1587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07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p:bldP spid="13" grpId="0"/>
      <p:bldP spid="14" grpId="0"/>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A4FDC9-57DF-4959-A714-3800BFA96725}"/>
              </a:ext>
            </a:extLst>
          </p:cNvPr>
          <p:cNvSpPr>
            <a:spLocks noGrp="1"/>
          </p:cNvSpPr>
          <p:nvPr>
            <p:ph type="title"/>
          </p:nvPr>
        </p:nvSpPr>
        <p:spPr/>
        <p:txBody>
          <a:bodyPr>
            <a:normAutofit/>
          </a:bodyPr>
          <a:lstStyle/>
          <a:p>
            <a:r>
              <a:rPr lang="en-US" dirty="0"/>
              <a:t>Basics of </a:t>
            </a:r>
            <a:r>
              <a:rPr lang="en-US" i="1" dirty="0">
                <a:solidFill>
                  <a:srgbClr val="FFFF00"/>
                </a:solidFill>
              </a:rPr>
              <a:t>dynamic</a:t>
            </a:r>
            <a:r>
              <a:rPr lang="en-US" dirty="0"/>
              <a:t> woodfuel mapping</a:t>
            </a:r>
            <a:r>
              <a:rPr lang="es-MX" dirty="0"/>
              <a:t> </a:t>
            </a:r>
            <a:endParaRPr lang="en-US" dirty="0"/>
          </a:p>
        </p:txBody>
      </p:sp>
      <p:sp>
        <p:nvSpPr>
          <p:cNvPr id="3" name="Marcador de contenido 2">
            <a:extLst>
              <a:ext uri="{FF2B5EF4-FFF2-40B4-BE49-F238E27FC236}">
                <a16:creationId xmlns:a16="http://schemas.microsoft.com/office/drawing/2014/main" id="{C578D62B-6B3C-4803-8E05-29CF8685A767}"/>
              </a:ext>
            </a:extLst>
          </p:cNvPr>
          <p:cNvSpPr>
            <a:spLocks noGrp="1"/>
          </p:cNvSpPr>
          <p:nvPr>
            <p:ph idx="1"/>
          </p:nvPr>
        </p:nvSpPr>
        <p:spPr/>
        <p:txBody>
          <a:bodyPr/>
          <a:lstStyle/>
          <a:p>
            <a:r>
              <a:rPr lang="en-US" dirty="0"/>
              <a:t>One common interaction is the harvest of </a:t>
            </a:r>
            <a:r>
              <a:rPr lang="en-US" dirty="0">
                <a:solidFill>
                  <a:srgbClr val="FFFF00"/>
                </a:solidFill>
              </a:rPr>
              <a:t>wood for energy purposes</a:t>
            </a:r>
          </a:p>
          <a:p>
            <a:endParaRPr lang="en-US" dirty="0"/>
          </a:p>
        </p:txBody>
      </p:sp>
      <p:sp>
        <p:nvSpPr>
          <p:cNvPr id="4" name="Marcador de fecha 3">
            <a:extLst>
              <a:ext uri="{FF2B5EF4-FFF2-40B4-BE49-F238E27FC236}">
                <a16:creationId xmlns:a16="http://schemas.microsoft.com/office/drawing/2014/main" id="{D6746F36-3408-4E06-B2A5-BA672582651E}"/>
              </a:ext>
            </a:extLst>
          </p:cNvPr>
          <p:cNvSpPr>
            <a:spLocks noGrp="1"/>
          </p:cNvSpPr>
          <p:nvPr>
            <p:ph type="dt" sz="half" idx="10"/>
          </p:nvPr>
        </p:nvSpPr>
        <p:spPr/>
        <p:txBody>
          <a:bodyPr/>
          <a:lstStyle/>
          <a:p>
            <a:r>
              <a:rPr lang="es-MX"/>
              <a:t>21/11/2017</a:t>
            </a:r>
          </a:p>
        </p:txBody>
      </p:sp>
      <p:sp>
        <p:nvSpPr>
          <p:cNvPr id="5" name="Marcador de pie de página 4">
            <a:extLst>
              <a:ext uri="{FF2B5EF4-FFF2-40B4-BE49-F238E27FC236}">
                <a16:creationId xmlns:a16="http://schemas.microsoft.com/office/drawing/2014/main" id="{0ECB897F-2EB6-46D0-89DC-84FAC24F6A5C}"/>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6" name="Marcador de número de diapositiva 5">
            <a:extLst>
              <a:ext uri="{FF2B5EF4-FFF2-40B4-BE49-F238E27FC236}">
                <a16:creationId xmlns:a16="http://schemas.microsoft.com/office/drawing/2014/main" id="{3EEE5393-11BB-429D-8701-329EE776FF0F}"/>
              </a:ext>
            </a:extLst>
          </p:cNvPr>
          <p:cNvSpPr>
            <a:spLocks noGrp="1"/>
          </p:cNvSpPr>
          <p:nvPr>
            <p:ph type="sldNum" sz="quarter" idx="12"/>
          </p:nvPr>
        </p:nvSpPr>
        <p:spPr/>
        <p:txBody>
          <a:bodyPr/>
          <a:lstStyle/>
          <a:p>
            <a:fld id="{A31CF098-8A3F-44A3-A489-05F914356CD6}" type="slidenum">
              <a:rPr lang="es-MX" smtClean="0"/>
              <a:t>52</a:t>
            </a:fld>
            <a:endParaRPr lang="es-MX"/>
          </a:p>
        </p:txBody>
      </p:sp>
      <p:grpSp>
        <p:nvGrpSpPr>
          <p:cNvPr id="7" name="Grupo 6">
            <a:extLst>
              <a:ext uri="{FF2B5EF4-FFF2-40B4-BE49-F238E27FC236}">
                <a16:creationId xmlns:a16="http://schemas.microsoft.com/office/drawing/2014/main" id="{3A935F75-08D4-40CA-B482-591B612F8B3C}"/>
              </a:ext>
            </a:extLst>
          </p:cNvPr>
          <p:cNvGrpSpPr/>
          <p:nvPr/>
        </p:nvGrpSpPr>
        <p:grpSpPr>
          <a:xfrm>
            <a:off x="9412909" y="1456205"/>
            <a:ext cx="2419350" cy="5250829"/>
            <a:chOff x="322596" y="386633"/>
            <a:chExt cx="2919917" cy="6337232"/>
          </a:xfrm>
        </p:grpSpPr>
        <p:pic>
          <p:nvPicPr>
            <p:cNvPr id="21" name="Picture 31">
              <a:extLst>
                <a:ext uri="{FF2B5EF4-FFF2-40B4-BE49-F238E27FC236}">
                  <a16:creationId xmlns:a16="http://schemas.microsoft.com/office/drawing/2014/main" id="{C0089EBE-609D-4B5A-9142-5D5D4B5F535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6031" y="386633"/>
              <a:ext cx="2888307" cy="3962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4">
              <a:extLst>
                <a:ext uri="{FF2B5EF4-FFF2-40B4-BE49-F238E27FC236}">
                  <a16:creationId xmlns:a16="http://schemas.microsoft.com/office/drawing/2014/main" id="{F4DC801F-660B-4132-9771-88E6C661F84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596" y="4535367"/>
              <a:ext cx="2919917" cy="218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Marcador de texto 2">
              <a:extLst>
                <a:ext uri="{FF2B5EF4-FFF2-40B4-BE49-F238E27FC236}">
                  <a16:creationId xmlns:a16="http://schemas.microsoft.com/office/drawing/2014/main" id="{D00F7461-3A20-46F5-8793-30B6C8B6B289}"/>
                </a:ext>
              </a:extLst>
            </p:cNvPr>
            <p:cNvSpPr txBox="1">
              <a:spLocks/>
            </p:cNvSpPr>
            <p:nvPr/>
          </p:nvSpPr>
          <p:spPr>
            <a:xfrm>
              <a:off x="336031" y="425172"/>
              <a:ext cx="2906482" cy="544884"/>
            </a:xfrm>
            <a:prstGeom prst="rect">
              <a:avLst/>
            </a:prstGeom>
            <a:effectLst>
              <a:outerShdw blurRad="25400" dir="17880000">
                <a:srgbClr val="000000">
                  <a:alpha val="46000"/>
                </a:srgbClr>
              </a:outerShdw>
            </a:effectLst>
          </p:spPr>
          <p:txBody>
            <a:bodyPr vert="horz" lIns="91440" tIns="45720" rIns="91440" bIns="45720" rtlCol="0" anchor="t">
              <a:normAutofit fontScale="70000" lnSpcReduction="2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r">
                <a:buNone/>
              </a:pPr>
              <a:r>
                <a:rPr lang="es-MX" dirty="0" err="1"/>
                <a:t>Fuelwood</a:t>
              </a:r>
              <a:r>
                <a:rPr lang="es-MX" dirty="0"/>
                <a:t> (</a:t>
              </a:r>
              <a:r>
                <a:rPr lang="es-MX" dirty="0" err="1"/>
                <a:t>or</a:t>
              </a:r>
              <a:r>
                <a:rPr lang="es-MX" dirty="0"/>
                <a:t> </a:t>
              </a:r>
              <a:r>
                <a:rPr lang="es-MX" dirty="0" err="1"/>
                <a:t>firewood</a:t>
              </a:r>
              <a:r>
                <a:rPr lang="es-MX" dirty="0"/>
                <a:t>)</a:t>
              </a:r>
              <a:endParaRPr lang="en-US" dirty="0"/>
            </a:p>
          </p:txBody>
        </p:sp>
        <p:sp>
          <p:nvSpPr>
            <p:cNvPr id="24" name="Marcador de texto 4">
              <a:extLst>
                <a:ext uri="{FF2B5EF4-FFF2-40B4-BE49-F238E27FC236}">
                  <a16:creationId xmlns:a16="http://schemas.microsoft.com/office/drawing/2014/main" id="{DA6741E5-ACE7-4902-B964-DECC2BFA11F6}"/>
                </a:ext>
              </a:extLst>
            </p:cNvPr>
            <p:cNvSpPr txBox="1">
              <a:spLocks/>
            </p:cNvSpPr>
            <p:nvPr/>
          </p:nvSpPr>
          <p:spPr>
            <a:xfrm>
              <a:off x="1071735" y="4535367"/>
              <a:ext cx="2170778" cy="349542"/>
            </a:xfrm>
            <a:prstGeom prst="rect">
              <a:avLst/>
            </a:prstGeom>
          </p:spPr>
          <p:txBody>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r">
                <a:buNone/>
              </a:pPr>
              <a:r>
                <a:rPr lang="es-MX" dirty="0" err="1">
                  <a:solidFill>
                    <a:schemeClr val="bg1"/>
                  </a:solidFill>
                </a:rPr>
                <a:t>Charcoal</a:t>
              </a:r>
              <a:endParaRPr lang="en-US" dirty="0">
                <a:solidFill>
                  <a:schemeClr val="bg1"/>
                </a:solidFill>
              </a:endParaRPr>
            </a:p>
          </p:txBody>
        </p:sp>
      </p:grpSp>
      <p:pic>
        <p:nvPicPr>
          <p:cNvPr id="26" name="Picture 1">
            <a:extLst>
              <a:ext uri="{FF2B5EF4-FFF2-40B4-BE49-F238E27FC236}">
                <a16:creationId xmlns:a16="http://schemas.microsoft.com/office/drawing/2014/main" id="{99D2E408-641E-4AA3-A729-F0A88E891FEE}"/>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487052" y="2194235"/>
            <a:ext cx="3243262" cy="243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raphics9">
            <a:extLst>
              <a:ext uri="{FF2B5EF4-FFF2-40B4-BE49-F238E27FC236}">
                <a16:creationId xmlns:a16="http://schemas.microsoft.com/office/drawing/2014/main" id="{C01D85EC-EF20-4531-877C-8A982F769FD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87052" y="4737020"/>
            <a:ext cx="3221841" cy="18779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 name="Picture 9" descr="5">
            <a:extLst>
              <a:ext uri="{FF2B5EF4-FFF2-40B4-BE49-F238E27FC236}">
                <a16:creationId xmlns:a16="http://schemas.microsoft.com/office/drawing/2014/main" id="{3EAA4E38-FF33-43D9-A184-78A9EE2A305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685189" y="2194235"/>
            <a:ext cx="3521358" cy="441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2825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5E4637-1BB3-4E5C-AD81-EF9C5EE98DC0}"/>
              </a:ext>
            </a:extLst>
          </p:cNvPr>
          <p:cNvSpPr>
            <a:spLocks noGrp="1"/>
          </p:cNvSpPr>
          <p:nvPr>
            <p:ph type="title"/>
          </p:nvPr>
        </p:nvSpPr>
        <p:spPr>
          <a:xfrm>
            <a:off x="0" y="138024"/>
            <a:ext cx="12192000" cy="623976"/>
          </a:xfrm>
        </p:spPr>
        <p:txBody>
          <a:bodyPr>
            <a:normAutofit fontScale="90000"/>
          </a:bodyPr>
          <a:lstStyle/>
          <a:p>
            <a:r>
              <a:rPr lang="en-US" dirty="0"/>
              <a:t>Harvest of wood for energy purposes co-exist with </a:t>
            </a:r>
            <a:br>
              <a:rPr lang="en-US" dirty="0"/>
            </a:br>
            <a:r>
              <a:rPr lang="en-US" dirty="0">
                <a:solidFill>
                  <a:srgbClr val="FFFF00"/>
                </a:solidFill>
              </a:rPr>
              <a:t>other drivers of change</a:t>
            </a:r>
            <a:r>
              <a:rPr lang="en-US" dirty="0"/>
              <a:t>, not </a:t>
            </a:r>
            <a:r>
              <a:rPr lang="es-MX" dirty="0" err="1"/>
              <a:t>evident</a:t>
            </a:r>
            <a:r>
              <a:rPr lang="es-MX" dirty="0"/>
              <a:t> “</a:t>
            </a:r>
            <a:r>
              <a:rPr lang="es-MX" dirty="0" err="1"/>
              <a:t>from</a:t>
            </a:r>
            <a:r>
              <a:rPr lang="es-MX" dirty="0"/>
              <a:t> </a:t>
            </a:r>
            <a:r>
              <a:rPr lang="es-MX" dirty="0" err="1"/>
              <a:t>above</a:t>
            </a:r>
            <a:r>
              <a:rPr lang="es-MX" dirty="0"/>
              <a:t>”</a:t>
            </a:r>
            <a:endParaRPr lang="en-US" dirty="0"/>
          </a:p>
        </p:txBody>
      </p:sp>
      <p:sp>
        <p:nvSpPr>
          <p:cNvPr id="3" name="Marcador de fecha 2">
            <a:extLst>
              <a:ext uri="{FF2B5EF4-FFF2-40B4-BE49-F238E27FC236}">
                <a16:creationId xmlns:a16="http://schemas.microsoft.com/office/drawing/2014/main" id="{0D8275CC-2087-4C44-9E86-EDBB1885EF01}"/>
              </a:ext>
            </a:extLst>
          </p:cNvPr>
          <p:cNvSpPr>
            <a:spLocks noGrp="1"/>
          </p:cNvSpPr>
          <p:nvPr>
            <p:ph type="dt" sz="half" idx="10"/>
          </p:nvPr>
        </p:nvSpPr>
        <p:spPr/>
        <p:txBody>
          <a:bodyPr/>
          <a:lstStyle/>
          <a:p>
            <a:r>
              <a:rPr lang="es-MX"/>
              <a:t>21/11/2017</a:t>
            </a:r>
          </a:p>
        </p:txBody>
      </p:sp>
      <p:sp>
        <p:nvSpPr>
          <p:cNvPr id="4" name="Marcador de pie de página 3">
            <a:extLst>
              <a:ext uri="{FF2B5EF4-FFF2-40B4-BE49-F238E27FC236}">
                <a16:creationId xmlns:a16="http://schemas.microsoft.com/office/drawing/2014/main" id="{BA8D5060-8A71-4BBD-BDDB-2EC91ED5B3F3}"/>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5" name="Marcador de número de diapositiva 4">
            <a:extLst>
              <a:ext uri="{FF2B5EF4-FFF2-40B4-BE49-F238E27FC236}">
                <a16:creationId xmlns:a16="http://schemas.microsoft.com/office/drawing/2014/main" id="{DA2FA3B8-6BD0-4C68-8641-D8B7EDE1C791}"/>
              </a:ext>
            </a:extLst>
          </p:cNvPr>
          <p:cNvSpPr>
            <a:spLocks noGrp="1"/>
          </p:cNvSpPr>
          <p:nvPr>
            <p:ph type="sldNum" sz="quarter" idx="12"/>
          </p:nvPr>
        </p:nvSpPr>
        <p:spPr/>
        <p:txBody>
          <a:bodyPr/>
          <a:lstStyle/>
          <a:p>
            <a:fld id="{A31CF098-8A3F-44A3-A489-05F914356CD6}" type="slidenum">
              <a:rPr lang="es-MX" smtClean="0"/>
              <a:t>53</a:t>
            </a:fld>
            <a:endParaRPr lang="es-MX"/>
          </a:p>
        </p:txBody>
      </p:sp>
      <p:pic>
        <p:nvPicPr>
          <p:cNvPr id="11" name="Picture 2" descr="http://www.mdpi.com/forests/forests-05-01653/article_deploy/html/images/forests-05-01653-g001.png">
            <a:extLst>
              <a:ext uri="{FF2B5EF4-FFF2-40B4-BE49-F238E27FC236}">
                <a16:creationId xmlns:a16="http://schemas.microsoft.com/office/drawing/2014/main" id="{6A406B55-0BF5-4D3B-A47E-AB9F7B447DF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25803" y="1925167"/>
            <a:ext cx="6384580" cy="48520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image.freepik.com/iconos-gratis/estacion-de-satelite-espacial_318-42765.png">
            <a:extLst>
              <a:ext uri="{FF2B5EF4-FFF2-40B4-BE49-F238E27FC236}">
                <a16:creationId xmlns:a16="http://schemas.microsoft.com/office/drawing/2014/main" id="{68484034-74B0-4758-A5CD-D929C4F98D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6200000">
            <a:off x="5719908" y="1031307"/>
            <a:ext cx="928541" cy="92854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14 Grupo">
            <a:extLst>
              <a:ext uri="{FF2B5EF4-FFF2-40B4-BE49-F238E27FC236}">
                <a16:creationId xmlns:a16="http://schemas.microsoft.com/office/drawing/2014/main" id="{278EFA97-699F-4916-AF56-61F8A2097E2E}"/>
              </a:ext>
            </a:extLst>
          </p:cNvPr>
          <p:cNvGrpSpPr/>
          <p:nvPr/>
        </p:nvGrpSpPr>
        <p:grpSpPr>
          <a:xfrm>
            <a:off x="190500" y="1848321"/>
            <a:ext cx="5272234" cy="4454456"/>
            <a:chOff x="1181336" y="1075886"/>
            <a:chExt cx="6270984" cy="5521466"/>
          </a:xfrm>
        </p:grpSpPr>
        <p:sp>
          <p:nvSpPr>
            <p:cNvPr id="18" name="15 Elipse">
              <a:extLst>
                <a:ext uri="{FF2B5EF4-FFF2-40B4-BE49-F238E27FC236}">
                  <a16:creationId xmlns:a16="http://schemas.microsoft.com/office/drawing/2014/main" id="{5BE1396E-D2F6-47DB-9EE3-C033E58C0FF0}"/>
                </a:ext>
              </a:extLst>
            </p:cNvPr>
            <p:cNvSpPr/>
            <p:nvPr/>
          </p:nvSpPr>
          <p:spPr>
            <a:xfrm>
              <a:off x="1181336" y="1772817"/>
              <a:ext cx="3312368" cy="3312367"/>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TRADITIONAL FUELWOOD</a:t>
              </a:r>
            </a:p>
          </p:txBody>
        </p:sp>
        <p:sp>
          <p:nvSpPr>
            <p:cNvPr id="19" name="16 Elipse">
              <a:extLst>
                <a:ext uri="{FF2B5EF4-FFF2-40B4-BE49-F238E27FC236}">
                  <a16:creationId xmlns:a16="http://schemas.microsoft.com/office/drawing/2014/main" id="{BC9F26A9-5909-487C-BD48-5091A5EE8A2F}"/>
                </a:ext>
              </a:extLst>
            </p:cNvPr>
            <p:cNvSpPr/>
            <p:nvPr/>
          </p:nvSpPr>
          <p:spPr>
            <a:xfrm>
              <a:off x="4139952" y="1831640"/>
              <a:ext cx="3312368" cy="3312368"/>
            </a:xfrm>
            <a:prstGeom prst="ellipse">
              <a:avLst/>
            </a:prstGeom>
            <a:solidFill>
              <a:srgbClr val="FFC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TRADITIONAL CHARCOAL</a:t>
              </a:r>
            </a:p>
          </p:txBody>
        </p:sp>
        <p:sp>
          <p:nvSpPr>
            <p:cNvPr id="20" name="17 Elipse">
              <a:extLst>
                <a:ext uri="{FF2B5EF4-FFF2-40B4-BE49-F238E27FC236}">
                  <a16:creationId xmlns:a16="http://schemas.microsoft.com/office/drawing/2014/main" id="{FDB94D50-BB98-4E1F-AA0E-2DE786F59175}"/>
                </a:ext>
              </a:extLst>
            </p:cNvPr>
            <p:cNvSpPr/>
            <p:nvPr/>
          </p:nvSpPr>
          <p:spPr>
            <a:xfrm>
              <a:off x="2686809" y="1075886"/>
              <a:ext cx="3312367" cy="3312368"/>
            </a:xfrm>
            <a:prstGeom prst="ellipse">
              <a:avLst/>
            </a:prstGeom>
            <a:solidFill>
              <a:srgbClr val="FF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SMALL SCALE AGRICULTURE</a:t>
              </a:r>
            </a:p>
          </p:txBody>
        </p:sp>
        <p:sp>
          <p:nvSpPr>
            <p:cNvPr id="21" name="18 Elipse">
              <a:extLst>
                <a:ext uri="{FF2B5EF4-FFF2-40B4-BE49-F238E27FC236}">
                  <a16:creationId xmlns:a16="http://schemas.microsoft.com/office/drawing/2014/main" id="{77B341A3-6678-4B44-916B-A41636BD84D4}"/>
                </a:ext>
              </a:extLst>
            </p:cNvPr>
            <p:cNvSpPr/>
            <p:nvPr/>
          </p:nvSpPr>
          <p:spPr>
            <a:xfrm>
              <a:off x="3837721" y="3284984"/>
              <a:ext cx="3312368" cy="3312368"/>
            </a:xfrm>
            <a:prstGeom prst="ellipse">
              <a:avLst/>
            </a:prstGeom>
            <a:solidFill>
              <a:srgbClr val="00B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ALTERED FIRE REGIMES</a:t>
              </a:r>
            </a:p>
          </p:txBody>
        </p:sp>
        <p:sp>
          <p:nvSpPr>
            <p:cNvPr id="22" name="19 Elipse">
              <a:extLst>
                <a:ext uri="{FF2B5EF4-FFF2-40B4-BE49-F238E27FC236}">
                  <a16:creationId xmlns:a16="http://schemas.microsoft.com/office/drawing/2014/main" id="{ED787F38-5CB8-43DF-AAB9-EF9F64086F96}"/>
                </a:ext>
              </a:extLst>
            </p:cNvPr>
            <p:cNvSpPr/>
            <p:nvPr/>
          </p:nvSpPr>
          <p:spPr>
            <a:xfrm>
              <a:off x="1475656" y="3284984"/>
              <a:ext cx="3312368" cy="3312368"/>
            </a:xfrm>
            <a:prstGeom prst="ellipse">
              <a:avLst/>
            </a:prstGeom>
            <a:solidFill>
              <a:srgbClr val="FFFF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EXTENSIVE GRAZING</a:t>
              </a:r>
            </a:p>
          </p:txBody>
        </p:sp>
      </p:grpSp>
    </p:spTree>
    <p:extLst>
      <p:ext uri="{BB962C8B-B14F-4D97-AF65-F5344CB8AC3E}">
        <p14:creationId xmlns:p14="http://schemas.microsoft.com/office/powerpoint/2010/main" val="19139843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2EC769-AA8A-418E-A0BE-550C8094DFF6}"/>
              </a:ext>
            </a:extLst>
          </p:cNvPr>
          <p:cNvSpPr>
            <a:spLocks noGrp="1"/>
          </p:cNvSpPr>
          <p:nvPr>
            <p:ph type="title"/>
          </p:nvPr>
        </p:nvSpPr>
        <p:spPr>
          <a:xfrm>
            <a:off x="0" y="17478"/>
            <a:ext cx="12192000" cy="970450"/>
          </a:xfrm>
        </p:spPr>
        <p:txBody>
          <a:bodyPr>
            <a:normAutofit fontScale="90000"/>
          </a:bodyPr>
          <a:lstStyle/>
          <a:p>
            <a:r>
              <a:rPr lang="es-MX" dirty="0" err="1"/>
              <a:t>Spatial</a:t>
            </a:r>
            <a:r>
              <a:rPr lang="es-MX" dirty="0"/>
              <a:t> and temporal </a:t>
            </a:r>
            <a:r>
              <a:rPr lang="es-MX" dirty="0" err="1"/>
              <a:t>scale</a:t>
            </a:r>
            <a:r>
              <a:rPr lang="es-MX" dirty="0"/>
              <a:t> </a:t>
            </a:r>
            <a:r>
              <a:rPr lang="es-MX" dirty="0" err="1"/>
              <a:t>affects</a:t>
            </a:r>
            <a:r>
              <a:rPr lang="es-MX" dirty="0"/>
              <a:t> </a:t>
            </a:r>
            <a:r>
              <a:rPr lang="es-MX" dirty="0" err="1"/>
              <a:t>fuelwood</a:t>
            </a:r>
            <a:r>
              <a:rPr lang="es-MX" dirty="0"/>
              <a:t> </a:t>
            </a:r>
            <a:r>
              <a:rPr lang="es-MX" dirty="0" err="1"/>
              <a:t>collection</a:t>
            </a:r>
            <a:r>
              <a:rPr lang="es-MX" dirty="0"/>
              <a:t> </a:t>
            </a:r>
            <a:r>
              <a:rPr lang="es-MX" dirty="0" err="1"/>
              <a:t>patterns</a:t>
            </a:r>
            <a:endParaRPr lang="es-MX" dirty="0"/>
          </a:p>
        </p:txBody>
      </p:sp>
      <p:sp>
        <p:nvSpPr>
          <p:cNvPr id="4" name="Marcador de fecha 3">
            <a:extLst>
              <a:ext uri="{FF2B5EF4-FFF2-40B4-BE49-F238E27FC236}">
                <a16:creationId xmlns:a16="http://schemas.microsoft.com/office/drawing/2014/main" id="{CCBF7BD1-2762-4549-85F1-6FAC37D1956D}"/>
              </a:ext>
            </a:extLst>
          </p:cNvPr>
          <p:cNvSpPr>
            <a:spLocks noGrp="1"/>
          </p:cNvSpPr>
          <p:nvPr>
            <p:ph type="dt" sz="half" idx="10"/>
          </p:nvPr>
        </p:nvSpPr>
        <p:spPr/>
        <p:txBody>
          <a:bodyPr/>
          <a:lstStyle/>
          <a:p>
            <a:r>
              <a:rPr lang="es-MX"/>
              <a:t>21/11/2017</a:t>
            </a:r>
          </a:p>
        </p:txBody>
      </p:sp>
      <p:sp>
        <p:nvSpPr>
          <p:cNvPr id="5" name="Marcador de pie de página 4">
            <a:extLst>
              <a:ext uri="{FF2B5EF4-FFF2-40B4-BE49-F238E27FC236}">
                <a16:creationId xmlns:a16="http://schemas.microsoft.com/office/drawing/2014/main" id="{8F8B2317-16B5-4C9E-86E0-713EE485CCB1}"/>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6" name="Marcador de número de diapositiva 5">
            <a:extLst>
              <a:ext uri="{FF2B5EF4-FFF2-40B4-BE49-F238E27FC236}">
                <a16:creationId xmlns:a16="http://schemas.microsoft.com/office/drawing/2014/main" id="{BE8E1959-1E9E-4B6F-B3C4-569A9DE097C6}"/>
              </a:ext>
            </a:extLst>
          </p:cNvPr>
          <p:cNvSpPr>
            <a:spLocks noGrp="1"/>
          </p:cNvSpPr>
          <p:nvPr>
            <p:ph type="sldNum" sz="quarter" idx="12"/>
          </p:nvPr>
        </p:nvSpPr>
        <p:spPr/>
        <p:txBody>
          <a:bodyPr/>
          <a:lstStyle/>
          <a:p>
            <a:fld id="{A31CF098-8A3F-44A3-A489-05F914356CD6}" type="slidenum">
              <a:rPr lang="es-MX" smtClean="0"/>
              <a:t>54</a:t>
            </a:fld>
            <a:endParaRPr lang="es-MX"/>
          </a:p>
        </p:txBody>
      </p:sp>
      <p:pic>
        <p:nvPicPr>
          <p:cNvPr id="9" name="Picture 8">
            <a:extLst>
              <a:ext uri="{FF2B5EF4-FFF2-40B4-BE49-F238E27FC236}">
                <a16:creationId xmlns:a16="http://schemas.microsoft.com/office/drawing/2014/main" id="{D9DBCCF8-A7BE-4601-A32A-81FF45A08C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9851" y="987928"/>
            <a:ext cx="4891590" cy="5705475"/>
          </a:xfrm>
          <a:prstGeom prst="rect">
            <a:avLst/>
          </a:prstGeom>
        </p:spPr>
      </p:pic>
      <p:pic>
        <p:nvPicPr>
          <p:cNvPr id="23" name="Picture 22">
            <a:extLst>
              <a:ext uri="{FF2B5EF4-FFF2-40B4-BE49-F238E27FC236}">
                <a16:creationId xmlns:a16="http://schemas.microsoft.com/office/drawing/2014/main" id="{EBCE08E6-D1D0-4557-A2B4-C4FA224CB5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0176" y="987928"/>
            <a:ext cx="5337380" cy="5705475"/>
          </a:xfrm>
          <a:prstGeom prst="rect">
            <a:avLst/>
          </a:prstGeom>
        </p:spPr>
      </p:pic>
    </p:spTree>
    <p:extLst>
      <p:ext uri="{BB962C8B-B14F-4D97-AF65-F5344CB8AC3E}">
        <p14:creationId xmlns:p14="http://schemas.microsoft.com/office/powerpoint/2010/main" val="397382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0" y="1607020"/>
            <a:ext cx="83820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errar llave"/>
          <p:cNvSpPr/>
          <p:nvPr/>
        </p:nvSpPr>
        <p:spPr>
          <a:xfrm rot="5400000">
            <a:off x="2867800" y="3814574"/>
            <a:ext cx="374073" cy="974518"/>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22 Cerrar llave"/>
          <p:cNvSpPr/>
          <p:nvPr/>
        </p:nvSpPr>
        <p:spPr>
          <a:xfrm rot="5400000">
            <a:off x="3890654" y="3814574"/>
            <a:ext cx="374073" cy="974518"/>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23 Cerrar llave"/>
          <p:cNvSpPr/>
          <p:nvPr/>
        </p:nvSpPr>
        <p:spPr>
          <a:xfrm rot="5400000">
            <a:off x="4906737" y="3819153"/>
            <a:ext cx="374073" cy="974518"/>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24 Cerrar llave"/>
          <p:cNvSpPr/>
          <p:nvPr/>
        </p:nvSpPr>
        <p:spPr>
          <a:xfrm rot="5400000">
            <a:off x="5908965" y="3819154"/>
            <a:ext cx="374073" cy="974518"/>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9 CuadroTexto"/>
          <p:cNvSpPr txBox="1"/>
          <p:nvPr/>
        </p:nvSpPr>
        <p:spPr>
          <a:xfrm>
            <a:off x="2865520" y="4521323"/>
            <a:ext cx="378630" cy="369332"/>
          </a:xfrm>
          <a:prstGeom prst="rect">
            <a:avLst/>
          </a:prstGeom>
          <a:noFill/>
        </p:spPr>
        <p:txBody>
          <a:bodyPr wrap="none" rtlCol="0">
            <a:spAutoFit/>
          </a:bodyPr>
          <a:lstStyle/>
          <a:p>
            <a:r>
              <a:rPr lang="es-MX" dirty="0"/>
              <a:t>t1</a:t>
            </a:r>
            <a:endParaRPr lang="en-US" dirty="0"/>
          </a:p>
        </p:txBody>
      </p:sp>
      <p:sp>
        <p:nvSpPr>
          <p:cNvPr id="26" name="25 CuadroTexto"/>
          <p:cNvSpPr txBox="1"/>
          <p:nvPr/>
        </p:nvSpPr>
        <p:spPr>
          <a:xfrm>
            <a:off x="3888374" y="4488870"/>
            <a:ext cx="378630" cy="369332"/>
          </a:xfrm>
          <a:prstGeom prst="rect">
            <a:avLst/>
          </a:prstGeom>
          <a:noFill/>
        </p:spPr>
        <p:txBody>
          <a:bodyPr wrap="none" rtlCol="0">
            <a:spAutoFit/>
          </a:bodyPr>
          <a:lstStyle/>
          <a:p>
            <a:r>
              <a:rPr lang="es-MX" dirty="0"/>
              <a:t>t2</a:t>
            </a:r>
            <a:endParaRPr lang="en-US" dirty="0"/>
          </a:p>
        </p:txBody>
      </p:sp>
      <p:sp>
        <p:nvSpPr>
          <p:cNvPr id="27" name="26 CuadroTexto"/>
          <p:cNvSpPr txBox="1"/>
          <p:nvPr/>
        </p:nvSpPr>
        <p:spPr>
          <a:xfrm>
            <a:off x="4904457" y="4521323"/>
            <a:ext cx="378630" cy="369332"/>
          </a:xfrm>
          <a:prstGeom prst="rect">
            <a:avLst/>
          </a:prstGeom>
          <a:noFill/>
        </p:spPr>
        <p:txBody>
          <a:bodyPr wrap="none" rtlCol="0">
            <a:spAutoFit/>
          </a:bodyPr>
          <a:lstStyle/>
          <a:p>
            <a:r>
              <a:rPr lang="es-MX" dirty="0"/>
              <a:t>t3</a:t>
            </a:r>
            <a:endParaRPr lang="en-US" dirty="0"/>
          </a:p>
        </p:txBody>
      </p:sp>
      <p:sp>
        <p:nvSpPr>
          <p:cNvPr id="28" name="27 CuadroTexto"/>
          <p:cNvSpPr txBox="1"/>
          <p:nvPr/>
        </p:nvSpPr>
        <p:spPr>
          <a:xfrm>
            <a:off x="5906685" y="4475016"/>
            <a:ext cx="378630" cy="369332"/>
          </a:xfrm>
          <a:prstGeom prst="rect">
            <a:avLst/>
          </a:prstGeom>
          <a:noFill/>
        </p:spPr>
        <p:txBody>
          <a:bodyPr wrap="none" rtlCol="0">
            <a:spAutoFit/>
          </a:bodyPr>
          <a:lstStyle/>
          <a:p>
            <a:r>
              <a:rPr lang="es-MX" dirty="0"/>
              <a:t>t4</a:t>
            </a:r>
            <a:endParaRPr lang="en-US" dirty="0"/>
          </a:p>
        </p:txBody>
      </p:sp>
      <p:cxnSp>
        <p:nvCxnSpPr>
          <p:cNvPr id="30" name="29 Conector recto de flecha"/>
          <p:cNvCxnSpPr/>
          <p:nvPr/>
        </p:nvCxnSpPr>
        <p:spPr>
          <a:xfrm flipV="1">
            <a:off x="2701636" y="3269673"/>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31 Conector recto de flecha"/>
          <p:cNvCxnSpPr/>
          <p:nvPr/>
        </p:nvCxnSpPr>
        <p:spPr>
          <a:xfrm flipV="1">
            <a:off x="2962505" y="3269673"/>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32 Conector recto de flecha"/>
          <p:cNvCxnSpPr/>
          <p:nvPr/>
        </p:nvCxnSpPr>
        <p:spPr>
          <a:xfrm flipV="1">
            <a:off x="3311251" y="3255813"/>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33 Conector recto de flecha"/>
          <p:cNvCxnSpPr/>
          <p:nvPr/>
        </p:nvCxnSpPr>
        <p:spPr>
          <a:xfrm flipV="1">
            <a:off x="3574496" y="3269668"/>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34 Conector recto de flecha"/>
          <p:cNvCxnSpPr/>
          <p:nvPr/>
        </p:nvCxnSpPr>
        <p:spPr>
          <a:xfrm flipV="1">
            <a:off x="3962436" y="3255813"/>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35 Conector recto de flecha"/>
          <p:cNvCxnSpPr/>
          <p:nvPr/>
        </p:nvCxnSpPr>
        <p:spPr>
          <a:xfrm flipV="1">
            <a:off x="4488926" y="3214248"/>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36 Conector recto de flecha"/>
          <p:cNvCxnSpPr/>
          <p:nvPr/>
        </p:nvCxnSpPr>
        <p:spPr>
          <a:xfrm flipV="1">
            <a:off x="4627471" y="3255808"/>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8" name="37 Conector recto de flecha"/>
          <p:cNvCxnSpPr/>
          <p:nvPr/>
        </p:nvCxnSpPr>
        <p:spPr>
          <a:xfrm flipV="1">
            <a:off x="4793731" y="3269663"/>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38 Conector recto de flecha"/>
          <p:cNvCxnSpPr/>
          <p:nvPr/>
        </p:nvCxnSpPr>
        <p:spPr>
          <a:xfrm flipV="1">
            <a:off x="4932281" y="3311228"/>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0" name="39 Conector recto de flecha"/>
          <p:cNvCxnSpPr/>
          <p:nvPr/>
        </p:nvCxnSpPr>
        <p:spPr>
          <a:xfrm flipV="1">
            <a:off x="5347931" y="3311228"/>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40 Conector recto de flecha"/>
          <p:cNvCxnSpPr/>
          <p:nvPr/>
        </p:nvCxnSpPr>
        <p:spPr>
          <a:xfrm flipV="1">
            <a:off x="5070831" y="3325083"/>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41 Conector recto de flecha"/>
          <p:cNvCxnSpPr/>
          <p:nvPr/>
        </p:nvCxnSpPr>
        <p:spPr>
          <a:xfrm flipV="1">
            <a:off x="5694306" y="3311228"/>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42 Conector recto de flecha"/>
          <p:cNvCxnSpPr/>
          <p:nvPr/>
        </p:nvCxnSpPr>
        <p:spPr>
          <a:xfrm flipV="1">
            <a:off x="5860566" y="3297373"/>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4" name="43 Conector recto de flecha"/>
          <p:cNvCxnSpPr/>
          <p:nvPr/>
        </p:nvCxnSpPr>
        <p:spPr>
          <a:xfrm flipV="1">
            <a:off x="6026826" y="3338938"/>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5" name="44 Conector recto de flecha"/>
          <p:cNvCxnSpPr/>
          <p:nvPr/>
        </p:nvCxnSpPr>
        <p:spPr>
          <a:xfrm flipV="1">
            <a:off x="6193081" y="3352788"/>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45 Conector recto de flecha"/>
          <p:cNvCxnSpPr/>
          <p:nvPr/>
        </p:nvCxnSpPr>
        <p:spPr>
          <a:xfrm flipV="1">
            <a:off x="6470181" y="3394353"/>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7" name="46 Conector recto de flecha"/>
          <p:cNvCxnSpPr/>
          <p:nvPr/>
        </p:nvCxnSpPr>
        <p:spPr>
          <a:xfrm flipV="1">
            <a:off x="6359341" y="3338933"/>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47 Conector recto de flecha"/>
          <p:cNvCxnSpPr/>
          <p:nvPr/>
        </p:nvCxnSpPr>
        <p:spPr>
          <a:xfrm flipV="1">
            <a:off x="6414761" y="3380498"/>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9" name="48 Conector recto de flecha"/>
          <p:cNvCxnSpPr/>
          <p:nvPr/>
        </p:nvCxnSpPr>
        <p:spPr>
          <a:xfrm flipV="1">
            <a:off x="2969341" y="2712787"/>
            <a:ext cx="0" cy="304800"/>
          </a:xfrm>
          <a:prstGeom prst="straightConnector1">
            <a:avLst/>
          </a:prstGeom>
          <a:ln>
            <a:solidFill>
              <a:srgbClr val="00B05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1" name="50 Conector recto de flecha"/>
          <p:cNvCxnSpPr/>
          <p:nvPr/>
        </p:nvCxnSpPr>
        <p:spPr>
          <a:xfrm flipV="1">
            <a:off x="4077689" y="2712787"/>
            <a:ext cx="0" cy="304800"/>
          </a:xfrm>
          <a:prstGeom prst="straightConnector1">
            <a:avLst/>
          </a:prstGeom>
          <a:ln>
            <a:solidFill>
              <a:srgbClr val="00B05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2" name="51 Conector recto de flecha"/>
          <p:cNvCxnSpPr/>
          <p:nvPr/>
        </p:nvCxnSpPr>
        <p:spPr>
          <a:xfrm flipV="1">
            <a:off x="5056976" y="2654663"/>
            <a:ext cx="0" cy="304800"/>
          </a:xfrm>
          <a:prstGeom prst="straightConnector1">
            <a:avLst/>
          </a:prstGeom>
          <a:ln>
            <a:solidFill>
              <a:srgbClr val="00B05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3" name="52 Conector recto de flecha"/>
          <p:cNvCxnSpPr/>
          <p:nvPr/>
        </p:nvCxnSpPr>
        <p:spPr>
          <a:xfrm flipV="1">
            <a:off x="6289783" y="2529973"/>
            <a:ext cx="0" cy="304800"/>
          </a:xfrm>
          <a:prstGeom prst="straightConnector1">
            <a:avLst/>
          </a:prstGeom>
          <a:ln>
            <a:solidFill>
              <a:srgbClr val="00B05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50" name="49 CuadroTexto"/>
          <p:cNvSpPr txBox="1"/>
          <p:nvPr/>
        </p:nvSpPr>
        <p:spPr>
          <a:xfrm>
            <a:off x="7383391" y="4258848"/>
            <a:ext cx="3533340" cy="477054"/>
          </a:xfrm>
          <a:prstGeom prst="rect">
            <a:avLst/>
          </a:prstGeom>
          <a:noFill/>
        </p:spPr>
        <p:txBody>
          <a:bodyPr wrap="none" rtlCol="0">
            <a:spAutoFit/>
          </a:bodyPr>
          <a:lstStyle/>
          <a:p>
            <a:r>
              <a:rPr lang="es-MX" sz="2500" dirty="0"/>
              <a:t>Fine temporal </a:t>
            </a:r>
            <a:r>
              <a:rPr lang="es-MX" sz="2500" dirty="0" err="1"/>
              <a:t>resolution</a:t>
            </a:r>
            <a:endParaRPr lang="en-US" sz="2500" dirty="0"/>
          </a:p>
        </p:txBody>
      </p:sp>
      <p:sp>
        <p:nvSpPr>
          <p:cNvPr id="55" name="54 CuadroTexto"/>
          <p:cNvSpPr txBox="1"/>
          <p:nvPr/>
        </p:nvSpPr>
        <p:spPr>
          <a:xfrm>
            <a:off x="6871815" y="5064763"/>
            <a:ext cx="3978974" cy="477054"/>
          </a:xfrm>
          <a:prstGeom prst="rect">
            <a:avLst/>
          </a:prstGeom>
          <a:noFill/>
        </p:spPr>
        <p:txBody>
          <a:bodyPr wrap="none" rtlCol="0">
            <a:spAutoFit/>
          </a:bodyPr>
          <a:lstStyle/>
          <a:p>
            <a:r>
              <a:rPr lang="es-MX" sz="2500" dirty="0" err="1"/>
              <a:t>Coarser</a:t>
            </a:r>
            <a:r>
              <a:rPr lang="es-MX" sz="2500" dirty="0"/>
              <a:t> temporal </a:t>
            </a:r>
            <a:r>
              <a:rPr lang="es-MX" sz="2500" dirty="0" err="1"/>
              <a:t>resolution</a:t>
            </a:r>
            <a:endParaRPr lang="en-US" sz="2500" dirty="0"/>
          </a:p>
        </p:txBody>
      </p:sp>
      <p:cxnSp>
        <p:nvCxnSpPr>
          <p:cNvPr id="56" name="55 Conector recto de flecha"/>
          <p:cNvCxnSpPr/>
          <p:nvPr/>
        </p:nvCxnSpPr>
        <p:spPr>
          <a:xfrm flipH="1" flipV="1">
            <a:off x="8679875" y="3962400"/>
            <a:ext cx="468192" cy="3657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8" name="57 Conector recto de flecha"/>
          <p:cNvCxnSpPr/>
          <p:nvPr/>
        </p:nvCxnSpPr>
        <p:spPr>
          <a:xfrm flipH="1" flipV="1">
            <a:off x="6583260" y="4488871"/>
            <a:ext cx="634958" cy="60360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4" name="Título 1">
            <a:extLst>
              <a:ext uri="{FF2B5EF4-FFF2-40B4-BE49-F238E27FC236}">
                <a16:creationId xmlns:a16="http://schemas.microsoft.com/office/drawing/2014/main" id="{73198631-E715-496E-988D-4267944D7A19}"/>
              </a:ext>
            </a:extLst>
          </p:cNvPr>
          <p:cNvSpPr>
            <a:spLocks noGrp="1"/>
          </p:cNvSpPr>
          <p:nvPr>
            <p:ph type="title"/>
          </p:nvPr>
        </p:nvSpPr>
        <p:spPr>
          <a:xfrm>
            <a:off x="0" y="17478"/>
            <a:ext cx="12192000" cy="970450"/>
          </a:xfrm>
        </p:spPr>
        <p:txBody>
          <a:bodyPr>
            <a:normAutofit fontScale="90000"/>
          </a:bodyPr>
          <a:lstStyle/>
          <a:p>
            <a:r>
              <a:rPr lang="es-MX" dirty="0" err="1"/>
              <a:t>Spatial</a:t>
            </a:r>
            <a:r>
              <a:rPr lang="es-MX" dirty="0"/>
              <a:t> and temporal </a:t>
            </a:r>
            <a:r>
              <a:rPr lang="es-MX" dirty="0" err="1"/>
              <a:t>scale</a:t>
            </a:r>
            <a:r>
              <a:rPr lang="es-MX" dirty="0"/>
              <a:t> </a:t>
            </a:r>
            <a:r>
              <a:rPr lang="es-MX" dirty="0" err="1"/>
              <a:t>affects</a:t>
            </a:r>
            <a:r>
              <a:rPr lang="es-MX" dirty="0"/>
              <a:t> </a:t>
            </a:r>
            <a:r>
              <a:rPr lang="es-MX" dirty="0" err="1"/>
              <a:t>fuelwood</a:t>
            </a:r>
            <a:r>
              <a:rPr lang="es-MX" dirty="0"/>
              <a:t> </a:t>
            </a:r>
            <a:r>
              <a:rPr lang="es-MX" dirty="0" err="1"/>
              <a:t>collection</a:t>
            </a:r>
            <a:r>
              <a:rPr lang="es-MX" dirty="0"/>
              <a:t> </a:t>
            </a:r>
            <a:r>
              <a:rPr lang="es-MX" dirty="0" err="1"/>
              <a:t>patterns</a:t>
            </a:r>
            <a:endParaRPr lang="es-MX" dirty="0"/>
          </a:p>
        </p:txBody>
      </p:sp>
      <p:sp>
        <p:nvSpPr>
          <p:cNvPr id="4" name="Marcador de número de diapositiva 3">
            <a:extLst>
              <a:ext uri="{FF2B5EF4-FFF2-40B4-BE49-F238E27FC236}">
                <a16:creationId xmlns:a16="http://schemas.microsoft.com/office/drawing/2014/main" id="{7F8EF2A8-A187-4B26-8477-A258CF93C2B4}"/>
              </a:ext>
            </a:extLst>
          </p:cNvPr>
          <p:cNvSpPr>
            <a:spLocks noGrp="1"/>
          </p:cNvSpPr>
          <p:nvPr>
            <p:ph type="sldNum" sz="quarter" idx="10"/>
          </p:nvPr>
        </p:nvSpPr>
        <p:spPr/>
        <p:txBody>
          <a:bodyPr/>
          <a:lstStyle/>
          <a:p>
            <a:fld id="{0BEC179B-A958-8D48-AABF-99373509FE54}" type="slidenum">
              <a:rPr lang="en-US" smtClean="0"/>
              <a:pPr/>
              <a:t>55</a:t>
            </a:fld>
            <a:endParaRPr lang="en-US" dirty="0"/>
          </a:p>
        </p:txBody>
      </p:sp>
      <p:sp>
        <p:nvSpPr>
          <p:cNvPr id="3" name="Marcador de pie de página 2">
            <a:extLst>
              <a:ext uri="{FF2B5EF4-FFF2-40B4-BE49-F238E27FC236}">
                <a16:creationId xmlns:a16="http://schemas.microsoft.com/office/drawing/2014/main" id="{096CF486-E6AA-4DFA-AEC0-609F35AA55DD}"/>
              </a:ext>
            </a:extLst>
          </p:cNvPr>
          <p:cNvSpPr>
            <a:spLocks noGrp="1"/>
          </p:cNvSpPr>
          <p:nvPr>
            <p:ph type="ftr" sz="quarter" idx="3"/>
          </p:nvPr>
        </p:nvSpPr>
        <p:spPr/>
        <p:txBody>
          <a:bodyPr/>
          <a:lstStyle/>
          <a:p>
            <a:r>
              <a:rPr lang="en-US"/>
              <a:t>Potencial de la Bioenergía en República Dominicana, Santo Domingo, RD</a:t>
            </a:r>
            <a:endParaRPr lang="en-US" dirty="0"/>
          </a:p>
        </p:txBody>
      </p:sp>
      <p:sp>
        <p:nvSpPr>
          <p:cNvPr id="2" name="CuadroTexto 1">
            <a:extLst>
              <a:ext uri="{FF2B5EF4-FFF2-40B4-BE49-F238E27FC236}">
                <a16:creationId xmlns:a16="http://schemas.microsoft.com/office/drawing/2014/main" id="{57EF762D-E050-4028-8D23-8BCA674EE8F8}"/>
              </a:ext>
            </a:extLst>
          </p:cNvPr>
          <p:cNvSpPr txBox="1"/>
          <p:nvPr/>
        </p:nvSpPr>
        <p:spPr>
          <a:xfrm>
            <a:off x="105072" y="5771741"/>
            <a:ext cx="11905953" cy="769441"/>
          </a:xfrm>
          <a:prstGeom prst="rect">
            <a:avLst/>
          </a:prstGeom>
          <a:noFill/>
        </p:spPr>
        <p:txBody>
          <a:bodyPr wrap="square" rtlCol="0">
            <a:spAutoFit/>
          </a:bodyPr>
          <a:lstStyle/>
          <a:p>
            <a:pPr marL="342900" indent="-342900">
              <a:buFont typeface="Arial" panose="020B0604020202020204" pitchFamily="34" charset="0"/>
              <a:buChar char="•"/>
            </a:pPr>
            <a:r>
              <a:rPr lang="en-US" sz="2200" dirty="0"/>
              <a:t>Spatial and temporal scale affects the frequency and intensity by which raster cells are harvested.</a:t>
            </a:r>
          </a:p>
          <a:p>
            <a:pPr marL="342900" indent="-342900">
              <a:buFont typeface="Arial" panose="020B0604020202020204" pitchFamily="34" charset="0"/>
              <a:buChar char="•"/>
            </a:pPr>
            <a:r>
              <a:rPr lang="en-US" sz="2200" dirty="0"/>
              <a:t>And this has implications on the modeled response of the vegetation to the disturb.</a:t>
            </a:r>
          </a:p>
        </p:txBody>
      </p:sp>
    </p:spTree>
    <p:extLst>
      <p:ext uri="{BB962C8B-B14F-4D97-AF65-F5344CB8AC3E}">
        <p14:creationId xmlns:p14="http://schemas.microsoft.com/office/powerpoint/2010/main" val="37124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57536B-8B61-462B-9CE0-97315B8F1BEB}"/>
              </a:ext>
            </a:extLst>
          </p:cNvPr>
          <p:cNvSpPr>
            <a:spLocks noGrp="1"/>
          </p:cNvSpPr>
          <p:nvPr>
            <p:ph type="title"/>
          </p:nvPr>
        </p:nvSpPr>
        <p:spPr/>
        <p:txBody>
          <a:bodyPr/>
          <a:lstStyle/>
          <a:p>
            <a:r>
              <a:rPr lang="es-MX" b="1" dirty="0" err="1">
                <a:solidFill>
                  <a:srgbClr val="FFFF00"/>
                </a:solidFill>
              </a:rPr>
              <a:t>Mo</a:t>
            </a:r>
            <a:r>
              <a:rPr lang="es-MX" dirty="0" err="1"/>
              <a:t>deling</a:t>
            </a:r>
            <a:r>
              <a:rPr lang="es-MX" dirty="0"/>
              <a:t> </a:t>
            </a:r>
            <a:r>
              <a:rPr lang="es-MX" b="1" dirty="0" err="1">
                <a:solidFill>
                  <a:srgbClr val="FFFF00"/>
                </a:solidFill>
              </a:rPr>
              <a:t>Fu</a:t>
            </a:r>
            <a:r>
              <a:rPr lang="es-MX" dirty="0" err="1"/>
              <a:t>elwood</a:t>
            </a:r>
            <a:r>
              <a:rPr lang="es-MX" dirty="0"/>
              <a:t> </a:t>
            </a:r>
            <a:r>
              <a:rPr lang="es-MX" b="1" dirty="0" err="1">
                <a:solidFill>
                  <a:srgbClr val="FFFF00"/>
                </a:solidFill>
              </a:rPr>
              <a:t>S</a:t>
            </a:r>
            <a:r>
              <a:rPr lang="es-MX" dirty="0" err="1"/>
              <a:t>aving</a:t>
            </a:r>
            <a:r>
              <a:rPr lang="es-MX" dirty="0"/>
              <a:t> </a:t>
            </a:r>
            <a:r>
              <a:rPr lang="es-MX" b="1" dirty="0" err="1">
                <a:solidFill>
                  <a:srgbClr val="FFFF00"/>
                </a:solidFill>
              </a:rPr>
              <a:t>S</a:t>
            </a:r>
            <a:r>
              <a:rPr lang="es-MX" dirty="0" err="1"/>
              <a:t>cenarios</a:t>
            </a:r>
            <a:endParaRPr lang="en-US" dirty="0"/>
          </a:p>
        </p:txBody>
      </p:sp>
      <p:sp>
        <p:nvSpPr>
          <p:cNvPr id="3" name="Marcador de contenido 2">
            <a:extLst>
              <a:ext uri="{FF2B5EF4-FFF2-40B4-BE49-F238E27FC236}">
                <a16:creationId xmlns:a16="http://schemas.microsoft.com/office/drawing/2014/main" id="{58F426A7-5A12-4DF8-85B2-097C8772BC69}"/>
              </a:ext>
            </a:extLst>
          </p:cNvPr>
          <p:cNvSpPr>
            <a:spLocks noGrp="1"/>
          </p:cNvSpPr>
          <p:nvPr>
            <p:ph idx="1"/>
          </p:nvPr>
        </p:nvSpPr>
        <p:spPr/>
        <p:txBody>
          <a:bodyPr>
            <a:normAutofit fontScale="92500" lnSpcReduction="10000"/>
          </a:bodyPr>
          <a:lstStyle/>
          <a:p>
            <a:pPr marL="379800" indent="-342900">
              <a:buFont typeface="+mj-lt"/>
              <a:buAutoNum type="arabicPeriod"/>
            </a:pPr>
            <a:r>
              <a:rPr lang="en-US" dirty="0"/>
              <a:t>Landscape level analysis of woodfuel-driven forest degradation.</a:t>
            </a:r>
          </a:p>
          <a:p>
            <a:pPr marL="379800" indent="-342900">
              <a:buFont typeface="+mj-lt"/>
              <a:buAutoNum type="arabicPeriod"/>
            </a:pPr>
            <a:r>
              <a:rPr lang="en-US" dirty="0"/>
              <a:t>Simulate wood extraction and woody biomass regeneration within a user-defined geographic region.</a:t>
            </a:r>
          </a:p>
          <a:p>
            <a:pPr marL="379800" indent="-342900">
              <a:buFont typeface="+mj-lt"/>
              <a:buAutoNum type="arabicPeriod"/>
            </a:pPr>
            <a:r>
              <a:rPr lang="en-US" dirty="0"/>
              <a:t>Users can design “what-if” scenarios and observe the impacts on the landscape.</a:t>
            </a:r>
          </a:p>
          <a:p>
            <a:pPr marL="379800" indent="-342900">
              <a:buFont typeface="+mj-lt"/>
              <a:buAutoNum type="arabicPeriod"/>
            </a:pPr>
            <a:r>
              <a:rPr lang="en-US" dirty="0"/>
              <a:t>Objectives of simulations:</a:t>
            </a:r>
          </a:p>
          <a:p>
            <a:pPr lvl="1"/>
            <a:r>
              <a:rPr lang="en-US" dirty="0"/>
              <a:t>Project where and when woodfuel demand is likely to contribute to forest degradation.</a:t>
            </a:r>
          </a:p>
          <a:p>
            <a:pPr lvl="1"/>
            <a:r>
              <a:rPr lang="en-US" dirty="0"/>
              <a:t>Model the impact of interventions that aim to reduce woodfuel consumption. </a:t>
            </a:r>
          </a:p>
          <a:p>
            <a:pPr marL="379800" indent="-342900">
              <a:buFont typeface="+mj-lt"/>
              <a:buAutoNum type="arabicPeriod"/>
            </a:pPr>
            <a:r>
              <a:rPr lang="en-US" dirty="0">
                <a:solidFill>
                  <a:srgbClr val="FFFF00"/>
                </a:solidFill>
              </a:rPr>
              <a:t>Target audience:</a:t>
            </a:r>
            <a:r>
              <a:rPr lang="en-US" dirty="0"/>
              <a:t> </a:t>
            </a:r>
          </a:p>
          <a:p>
            <a:pPr lvl="1"/>
            <a:r>
              <a:rPr lang="en-US" dirty="0"/>
              <a:t>User-friendly interface: local policy makers and practitioners</a:t>
            </a:r>
          </a:p>
          <a:p>
            <a:pPr lvl="1"/>
            <a:r>
              <a:rPr lang="es-MX" dirty="0"/>
              <a:t>C</a:t>
            </a:r>
            <a:r>
              <a:rPr lang="en-US" dirty="0"/>
              <a:t>ode: Researchers</a:t>
            </a:r>
          </a:p>
          <a:p>
            <a:endParaRPr lang="en-US" dirty="0"/>
          </a:p>
        </p:txBody>
      </p:sp>
      <p:sp>
        <p:nvSpPr>
          <p:cNvPr id="4" name="Marcador de fecha 3">
            <a:extLst>
              <a:ext uri="{FF2B5EF4-FFF2-40B4-BE49-F238E27FC236}">
                <a16:creationId xmlns:a16="http://schemas.microsoft.com/office/drawing/2014/main" id="{9D34CE3E-8CE8-48C7-8BCA-6E0567522EE9}"/>
              </a:ext>
            </a:extLst>
          </p:cNvPr>
          <p:cNvSpPr>
            <a:spLocks noGrp="1"/>
          </p:cNvSpPr>
          <p:nvPr>
            <p:ph type="dt" sz="half" idx="10"/>
          </p:nvPr>
        </p:nvSpPr>
        <p:spPr/>
        <p:txBody>
          <a:bodyPr/>
          <a:lstStyle/>
          <a:p>
            <a:r>
              <a:rPr lang="es-MX"/>
              <a:t>21/11/2017</a:t>
            </a:r>
          </a:p>
        </p:txBody>
      </p:sp>
      <p:sp>
        <p:nvSpPr>
          <p:cNvPr id="5" name="Marcador de pie de página 4">
            <a:extLst>
              <a:ext uri="{FF2B5EF4-FFF2-40B4-BE49-F238E27FC236}">
                <a16:creationId xmlns:a16="http://schemas.microsoft.com/office/drawing/2014/main" id="{3E98E01B-2B7F-4D4E-827B-F621FF63FA97}"/>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6" name="Marcador de número de diapositiva 5">
            <a:extLst>
              <a:ext uri="{FF2B5EF4-FFF2-40B4-BE49-F238E27FC236}">
                <a16:creationId xmlns:a16="http://schemas.microsoft.com/office/drawing/2014/main" id="{1BBA36C5-254E-4669-8A71-4391846A62F2}"/>
              </a:ext>
            </a:extLst>
          </p:cNvPr>
          <p:cNvSpPr>
            <a:spLocks noGrp="1"/>
          </p:cNvSpPr>
          <p:nvPr>
            <p:ph type="sldNum" sz="quarter" idx="12"/>
          </p:nvPr>
        </p:nvSpPr>
        <p:spPr/>
        <p:txBody>
          <a:bodyPr/>
          <a:lstStyle/>
          <a:p>
            <a:fld id="{A31CF098-8A3F-44A3-A489-05F914356CD6}" type="slidenum">
              <a:rPr lang="es-MX" smtClean="0"/>
              <a:t>56</a:t>
            </a:fld>
            <a:endParaRPr lang="es-MX"/>
          </a:p>
        </p:txBody>
      </p:sp>
    </p:spTree>
    <p:extLst>
      <p:ext uri="{BB962C8B-B14F-4D97-AF65-F5344CB8AC3E}">
        <p14:creationId xmlns:p14="http://schemas.microsoft.com/office/powerpoint/2010/main" val="112990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435CD3E-1EE2-4494-A27A-3DFD8EF9984D}"/>
              </a:ext>
            </a:extLst>
          </p:cNvPr>
          <p:cNvSpPr>
            <a:spLocks noGrp="1"/>
          </p:cNvSpPr>
          <p:nvPr>
            <p:ph type="dt" sz="half" idx="10"/>
          </p:nvPr>
        </p:nvSpPr>
        <p:spPr/>
        <p:txBody>
          <a:bodyPr/>
          <a:lstStyle/>
          <a:p>
            <a:r>
              <a:rPr lang="es-MX"/>
              <a:t>21/11/2017</a:t>
            </a:r>
          </a:p>
        </p:txBody>
      </p:sp>
      <p:sp>
        <p:nvSpPr>
          <p:cNvPr id="3" name="Marcador de pie de página 2">
            <a:extLst>
              <a:ext uri="{FF2B5EF4-FFF2-40B4-BE49-F238E27FC236}">
                <a16:creationId xmlns:a16="http://schemas.microsoft.com/office/drawing/2014/main" id="{B80D55C5-C482-46EC-9782-18A5F14770C6}"/>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4" name="Marcador de número de diapositiva 3">
            <a:extLst>
              <a:ext uri="{FF2B5EF4-FFF2-40B4-BE49-F238E27FC236}">
                <a16:creationId xmlns:a16="http://schemas.microsoft.com/office/drawing/2014/main" id="{A2EB0D0D-537B-4FEA-B0C8-068E970EA19C}"/>
              </a:ext>
            </a:extLst>
          </p:cNvPr>
          <p:cNvSpPr>
            <a:spLocks noGrp="1"/>
          </p:cNvSpPr>
          <p:nvPr>
            <p:ph type="sldNum" sz="quarter" idx="12"/>
          </p:nvPr>
        </p:nvSpPr>
        <p:spPr/>
        <p:txBody>
          <a:bodyPr/>
          <a:lstStyle/>
          <a:p>
            <a:fld id="{A31CF098-8A3F-44A3-A489-05F914356CD6}" type="slidenum">
              <a:rPr lang="es-MX" smtClean="0"/>
              <a:t>57</a:t>
            </a:fld>
            <a:endParaRPr lang="es-MX"/>
          </a:p>
        </p:txBody>
      </p:sp>
      <p:pic>
        <p:nvPicPr>
          <p:cNvPr id="6" name="Imagen 5">
            <a:extLst>
              <a:ext uri="{FF2B5EF4-FFF2-40B4-BE49-F238E27FC236}">
                <a16:creationId xmlns:a16="http://schemas.microsoft.com/office/drawing/2014/main" id="{0874391E-EF8E-412A-AA87-880E30D04263}"/>
              </a:ext>
            </a:extLst>
          </p:cNvPr>
          <p:cNvPicPr>
            <a:picLocks noChangeAspect="1"/>
          </p:cNvPicPr>
          <p:nvPr/>
        </p:nvPicPr>
        <p:blipFill>
          <a:blip r:embed="rId2"/>
          <a:stretch>
            <a:fillRect/>
          </a:stretch>
        </p:blipFill>
        <p:spPr>
          <a:xfrm>
            <a:off x="1866899" y="323265"/>
            <a:ext cx="8458201" cy="6056201"/>
          </a:xfrm>
          <a:prstGeom prst="rect">
            <a:avLst/>
          </a:prstGeom>
        </p:spPr>
      </p:pic>
      <p:pic>
        <p:nvPicPr>
          <p:cNvPr id="23" name="1 Imagen" descr="variables.tif">
            <a:extLst>
              <a:ext uri="{FF2B5EF4-FFF2-40B4-BE49-F238E27FC236}">
                <a16:creationId xmlns:a16="http://schemas.microsoft.com/office/drawing/2014/main" id="{AEA4092B-6DBF-45BD-97F2-ED1F51335F34}"/>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963" y="2061998"/>
            <a:ext cx="3465444" cy="231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a:extLst>
              <a:ext uri="{FF2B5EF4-FFF2-40B4-BE49-F238E27FC236}">
                <a16:creationId xmlns:a16="http://schemas.microsoft.com/office/drawing/2014/main" id="{985CC240-15E1-4131-A741-BA2179C1BA2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575538" y="0"/>
            <a:ext cx="1605603" cy="20557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11">
            <a:extLst>
              <a:ext uri="{FF2B5EF4-FFF2-40B4-BE49-F238E27FC236}">
                <a16:creationId xmlns:a16="http://schemas.microsoft.com/office/drawing/2014/main" id="{0EC9FF3D-125D-4AA9-964C-F989711615A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22464" y="0"/>
            <a:ext cx="3074049" cy="20676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12">
            <a:extLst>
              <a:ext uri="{FF2B5EF4-FFF2-40B4-BE49-F238E27FC236}">
                <a16:creationId xmlns:a16="http://schemas.microsoft.com/office/drawing/2014/main" id="{FEA19C1A-C88E-4605-B029-1897A885652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54753" y="-5444"/>
            <a:ext cx="2855762" cy="2035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13">
            <a:extLst>
              <a:ext uri="{FF2B5EF4-FFF2-40B4-BE49-F238E27FC236}">
                <a16:creationId xmlns:a16="http://schemas.microsoft.com/office/drawing/2014/main" id="{C26A42F6-B51A-43EA-BE84-15AB2D95E36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299485" y="2358121"/>
            <a:ext cx="3657600" cy="2376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14">
            <a:extLst>
              <a:ext uri="{FF2B5EF4-FFF2-40B4-BE49-F238E27FC236}">
                <a16:creationId xmlns:a16="http://schemas.microsoft.com/office/drawing/2014/main" id="{06EE5E66-8C63-4C75-888B-4F65B00B3314}"/>
              </a:ext>
            </a:extLst>
          </p:cNvPr>
          <p:cNvGrpSpPr>
            <a:grpSpLocks/>
          </p:cNvGrpSpPr>
          <p:nvPr/>
        </p:nvGrpSpPr>
        <p:grpSpPr bwMode="auto">
          <a:xfrm>
            <a:off x="4527205" y="4340532"/>
            <a:ext cx="3281363" cy="2541588"/>
            <a:chOff x="0" y="464024"/>
            <a:chExt cx="7668344" cy="5938187"/>
          </a:xfrm>
        </p:grpSpPr>
        <p:pic>
          <p:nvPicPr>
            <p:cNvPr id="29" name="Picture 15">
              <a:extLst>
                <a:ext uri="{FF2B5EF4-FFF2-40B4-BE49-F238E27FC236}">
                  <a16:creationId xmlns:a16="http://schemas.microsoft.com/office/drawing/2014/main" id="{11B5A672-9513-4353-8FD6-C5C71D7BCBAF}"/>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0" y="464024"/>
              <a:ext cx="4572000" cy="59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6">
              <a:extLst>
                <a:ext uri="{FF2B5EF4-FFF2-40B4-BE49-F238E27FC236}">
                  <a16:creationId xmlns:a16="http://schemas.microsoft.com/office/drawing/2014/main" id="{416FEBF2-8F93-4618-9F8E-DABD86AE580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504333" y="620688"/>
              <a:ext cx="2164011" cy="571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Arrow Connector 17">
              <a:extLst>
                <a:ext uri="{FF2B5EF4-FFF2-40B4-BE49-F238E27FC236}">
                  <a16:creationId xmlns:a16="http://schemas.microsoft.com/office/drawing/2014/main" id="{F01C145B-CEC9-4D7D-9F15-55A0FE7D2211}"/>
                </a:ext>
              </a:extLst>
            </p:cNvPr>
            <p:cNvCxnSpPr/>
            <p:nvPr/>
          </p:nvCxnSpPr>
          <p:spPr>
            <a:xfrm flipV="1">
              <a:off x="3850866" y="1053764"/>
              <a:ext cx="1728809" cy="1368638"/>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18">
              <a:extLst>
                <a:ext uri="{FF2B5EF4-FFF2-40B4-BE49-F238E27FC236}">
                  <a16:creationId xmlns:a16="http://schemas.microsoft.com/office/drawing/2014/main" id="{F1F0D913-F0EB-4295-BCD4-0E8E2C327537}"/>
                </a:ext>
              </a:extLst>
            </p:cNvPr>
            <p:cNvCxnSpPr/>
            <p:nvPr/>
          </p:nvCxnSpPr>
          <p:spPr>
            <a:xfrm>
              <a:off x="3275834" y="3067776"/>
              <a:ext cx="2229643"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19">
              <a:extLst>
                <a:ext uri="{FF2B5EF4-FFF2-40B4-BE49-F238E27FC236}">
                  <a16:creationId xmlns:a16="http://schemas.microsoft.com/office/drawing/2014/main" id="{6AC0B725-4F45-48AA-8470-873400689FF9}"/>
                </a:ext>
              </a:extLst>
            </p:cNvPr>
            <p:cNvCxnSpPr/>
            <p:nvPr/>
          </p:nvCxnSpPr>
          <p:spPr>
            <a:xfrm>
              <a:off x="2481918" y="3861512"/>
              <a:ext cx="2856615" cy="122398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34" name="Picture 2" descr="WSD3D">
            <a:extLst>
              <a:ext uri="{FF2B5EF4-FFF2-40B4-BE49-F238E27FC236}">
                <a16:creationId xmlns:a16="http://schemas.microsoft.com/office/drawing/2014/main" id="{40DC1FFA-AE1F-4770-8845-7B1CE71BE17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65" y="-1"/>
            <a:ext cx="3477342" cy="207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Arrow Connector 26">
            <a:extLst>
              <a:ext uri="{FF2B5EF4-FFF2-40B4-BE49-F238E27FC236}">
                <a16:creationId xmlns:a16="http://schemas.microsoft.com/office/drawing/2014/main" id="{19A686AB-F28B-4F5C-9773-03A8D1F4ACF0}"/>
              </a:ext>
            </a:extLst>
          </p:cNvPr>
          <p:cNvCxnSpPr>
            <a:cxnSpLocks/>
          </p:cNvCxnSpPr>
          <p:nvPr/>
        </p:nvCxnSpPr>
        <p:spPr>
          <a:xfrm flipV="1">
            <a:off x="7586660" y="2067694"/>
            <a:ext cx="1988878" cy="1072322"/>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26">
            <a:extLst>
              <a:ext uri="{FF2B5EF4-FFF2-40B4-BE49-F238E27FC236}">
                <a16:creationId xmlns:a16="http://schemas.microsoft.com/office/drawing/2014/main" id="{2FE1943B-C06B-4235-9ACF-9B195CE5ED05}"/>
              </a:ext>
            </a:extLst>
          </p:cNvPr>
          <p:cNvCxnSpPr>
            <a:cxnSpLocks/>
          </p:cNvCxnSpPr>
          <p:nvPr/>
        </p:nvCxnSpPr>
        <p:spPr>
          <a:xfrm flipH="1" flipV="1">
            <a:off x="2861071" y="1812046"/>
            <a:ext cx="1322787" cy="521009"/>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26">
            <a:extLst>
              <a:ext uri="{FF2B5EF4-FFF2-40B4-BE49-F238E27FC236}">
                <a16:creationId xmlns:a16="http://schemas.microsoft.com/office/drawing/2014/main" id="{A7ED8AEE-0461-4BFE-BD6B-DEF276A434C2}"/>
              </a:ext>
            </a:extLst>
          </p:cNvPr>
          <p:cNvCxnSpPr>
            <a:cxnSpLocks/>
          </p:cNvCxnSpPr>
          <p:nvPr/>
        </p:nvCxnSpPr>
        <p:spPr>
          <a:xfrm flipH="1" flipV="1">
            <a:off x="5414086" y="1880573"/>
            <a:ext cx="1" cy="319746"/>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26">
            <a:extLst>
              <a:ext uri="{FF2B5EF4-FFF2-40B4-BE49-F238E27FC236}">
                <a16:creationId xmlns:a16="http://schemas.microsoft.com/office/drawing/2014/main" id="{B472434E-4C98-445C-A763-DAB91A4B2D97}"/>
              </a:ext>
            </a:extLst>
          </p:cNvPr>
          <p:cNvCxnSpPr>
            <a:cxnSpLocks/>
          </p:cNvCxnSpPr>
          <p:nvPr/>
        </p:nvCxnSpPr>
        <p:spPr>
          <a:xfrm flipV="1">
            <a:off x="7065843" y="1812046"/>
            <a:ext cx="430512" cy="35712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26">
            <a:extLst>
              <a:ext uri="{FF2B5EF4-FFF2-40B4-BE49-F238E27FC236}">
                <a16:creationId xmlns:a16="http://schemas.microsoft.com/office/drawing/2014/main" id="{7D76D668-1DE4-4445-8A75-CC943FDCFC86}"/>
              </a:ext>
            </a:extLst>
          </p:cNvPr>
          <p:cNvCxnSpPr>
            <a:cxnSpLocks/>
          </p:cNvCxnSpPr>
          <p:nvPr/>
        </p:nvCxnSpPr>
        <p:spPr>
          <a:xfrm>
            <a:off x="6167887" y="2992934"/>
            <a:ext cx="2303253" cy="632854"/>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26">
            <a:extLst>
              <a:ext uri="{FF2B5EF4-FFF2-40B4-BE49-F238E27FC236}">
                <a16:creationId xmlns:a16="http://schemas.microsoft.com/office/drawing/2014/main" id="{C5FD092F-D81A-40D1-8B96-2F6593BBEB28}"/>
              </a:ext>
            </a:extLst>
          </p:cNvPr>
          <p:cNvCxnSpPr>
            <a:cxnSpLocks/>
          </p:cNvCxnSpPr>
          <p:nvPr/>
        </p:nvCxnSpPr>
        <p:spPr>
          <a:xfrm flipH="1">
            <a:off x="3399927" y="2421473"/>
            <a:ext cx="783931" cy="473006"/>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26">
            <a:extLst>
              <a:ext uri="{FF2B5EF4-FFF2-40B4-BE49-F238E27FC236}">
                <a16:creationId xmlns:a16="http://schemas.microsoft.com/office/drawing/2014/main" id="{200A3BAF-54FD-40B2-B8A4-51200A5CBF73}"/>
              </a:ext>
            </a:extLst>
          </p:cNvPr>
          <p:cNvCxnSpPr>
            <a:cxnSpLocks/>
          </p:cNvCxnSpPr>
          <p:nvPr/>
        </p:nvCxnSpPr>
        <p:spPr>
          <a:xfrm>
            <a:off x="5913866" y="4134433"/>
            <a:ext cx="15102" cy="273152"/>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42" name="Picture 2" descr="C:\Users\Rob Bailis\Dropbox\2_NRBresults\Figures_S2\FigS2_3.tif">
            <a:extLst>
              <a:ext uri="{FF2B5EF4-FFF2-40B4-BE49-F238E27FC236}">
                <a16:creationId xmlns:a16="http://schemas.microsoft.com/office/drawing/2014/main" id="{359BE245-1F0D-49E1-B9BB-F097D71D36E1}"/>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14963" y="3532533"/>
            <a:ext cx="3728901" cy="326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Arrow Connector 26">
            <a:extLst>
              <a:ext uri="{FF2B5EF4-FFF2-40B4-BE49-F238E27FC236}">
                <a16:creationId xmlns:a16="http://schemas.microsoft.com/office/drawing/2014/main" id="{3FC8BB06-6D33-4F10-8B76-20585AF10A68}"/>
              </a:ext>
            </a:extLst>
          </p:cNvPr>
          <p:cNvCxnSpPr>
            <a:cxnSpLocks/>
          </p:cNvCxnSpPr>
          <p:nvPr/>
        </p:nvCxnSpPr>
        <p:spPr>
          <a:xfrm flipH="1">
            <a:off x="3569375" y="4192406"/>
            <a:ext cx="783931" cy="473006"/>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110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50000" y="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par>
                                <p:cTn id="18" presetID="10" presetClass="entr" presetSubtype="0"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par>
                                <p:cTn id="46" presetID="10" presetClass="entr" presetSubtype="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par>
                                <p:cTn id="54" presetID="10" presetClass="entr" presetSubtype="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par>
                                <p:cTn id="62" presetID="10" presetClass="entr" presetSubtype="0" fill="hold"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owth_Harvest_Ani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1895" y="144111"/>
            <a:ext cx="10635916" cy="6204285"/>
          </a:xfrm>
          <a:prstGeom prst="rect">
            <a:avLst/>
          </a:prstGeom>
        </p:spPr>
      </p:pic>
      <p:sp>
        <p:nvSpPr>
          <p:cNvPr id="2" name="1 Marcador de fecha"/>
          <p:cNvSpPr>
            <a:spLocks noGrp="1"/>
          </p:cNvSpPr>
          <p:nvPr>
            <p:ph type="dt" sz="half" idx="10"/>
          </p:nvPr>
        </p:nvSpPr>
        <p:spPr/>
        <p:txBody>
          <a:bodyPr/>
          <a:lstStyle/>
          <a:p>
            <a:r>
              <a:rPr lang="es-MX"/>
              <a:t>21/11/2017</a:t>
            </a:r>
            <a:endParaRPr lang="es-ES"/>
          </a:p>
        </p:txBody>
      </p:sp>
      <p:sp>
        <p:nvSpPr>
          <p:cNvPr id="6" name="5 Marcador de pie de página"/>
          <p:cNvSpPr>
            <a:spLocks noGrp="1"/>
          </p:cNvSpPr>
          <p:nvPr>
            <p:ph type="ftr" sz="quarter" idx="11"/>
          </p:nvPr>
        </p:nvSpPr>
        <p:spPr/>
        <p:txBody>
          <a:bodyPr/>
          <a:lstStyle/>
          <a:p>
            <a:r>
              <a:rPr lang="es-MX"/>
              <a:t>Potencial de la Bioenergía en República Dominicana, Santo Domingo, RD</a:t>
            </a:r>
            <a:endParaRPr lang="es-ES"/>
          </a:p>
        </p:txBody>
      </p:sp>
      <p:sp>
        <p:nvSpPr>
          <p:cNvPr id="8" name="7 Marcador de número de diapositiva"/>
          <p:cNvSpPr>
            <a:spLocks noGrp="1"/>
          </p:cNvSpPr>
          <p:nvPr>
            <p:ph type="sldNum" sz="quarter" idx="12"/>
          </p:nvPr>
        </p:nvSpPr>
        <p:spPr/>
        <p:txBody>
          <a:bodyPr/>
          <a:lstStyle/>
          <a:p>
            <a:fld id="{09CE2701-4008-4882-9D63-6794AEBC30C8}" type="slidenum">
              <a:rPr lang="es-ES" smtClean="0"/>
              <a:t>58</a:t>
            </a:fld>
            <a:endParaRPr lang="es-ES"/>
          </a:p>
        </p:txBody>
      </p:sp>
    </p:spTree>
    <p:extLst>
      <p:ext uri="{BB962C8B-B14F-4D97-AF65-F5344CB8AC3E}">
        <p14:creationId xmlns:p14="http://schemas.microsoft.com/office/powerpoint/2010/main" val="2876204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FA4D7-1B4D-4FEF-96FE-745DE3B88EC1}"/>
              </a:ext>
            </a:extLst>
          </p:cNvPr>
          <p:cNvSpPr>
            <a:spLocks noGrp="1"/>
          </p:cNvSpPr>
          <p:nvPr>
            <p:ph type="title"/>
          </p:nvPr>
        </p:nvSpPr>
        <p:spPr/>
        <p:txBody>
          <a:bodyPr/>
          <a:lstStyle/>
          <a:p>
            <a:r>
              <a:rPr lang="es-MX" dirty="0" err="1"/>
              <a:t>What</a:t>
            </a:r>
            <a:r>
              <a:rPr lang="es-MX" dirty="0"/>
              <a:t> </a:t>
            </a:r>
            <a:r>
              <a:rPr lang="es-MX" dirty="0" err="1"/>
              <a:t>is</a:t>
            </a:r>
            <a:r>
              <a:rPr lang="es-MX" dirty="0"/>
              <a:t> MoFuSS </a:t>
            </a:r>
            <a:r>
              <a:rPr lang="es-MX" dirty="0" err="1">
                <a:solidFill>
                  <a:srgbClr val="FFFF00"/>
                </a:solidFill>
              </a:rPr>
              <a:t>useful</a:t>
            </a:r>
            <a:r>
              <a:rPr lang="es-MX" dirty="0">
                <a:solidFill>
                  <a:srgbClr val="FFFF00"/>
                </a:solidFill>
              </a:rPr>
              <a:t> </a:t>
            </a:r>
            <a:r>
              <a:rPr lang="es-MX" dirty="0" err="1">
                <a:solidFill>
                  <a:srgbClr val="FFFF00"/>
                </a:solidFill>
              </a:rPr>
              <a:t>for</a:t>
            </a:r>
            <a:r>
              <a:rPr lang="es-MX" dirty="0"/>
              <a:t>? </a:t>
            </a:r>
            <a:endParaRPr lang="en-US" dirty="0"/>
          </a:p>
        </p:txBody>
      </p:sp>
      <p:sp>
        <p:nvSpPr>
          <p:cNvPr id="3" name="Marcador de contenido 2">
            <a:extLst>
              <a:ext uri="{FF2B5EF4-FFF2-40B4-BE49-F238E27FC236}">
                <a16:creationId xmlns:a16="http://schemas.microsoft.com/office/drawing/2014/main" id="{8FC4DA46-F70E-4B8F-A757-451E5B197E6C}"/>
              </a:ext>
            </a:extLst>
          </p:cNvPr>
          <p:cNvSpPr>
            <a:spLocks noGrp="1"/>
          </p:cNvSpPr>
          <p:nvPr>
            <p:ph idx="1"/>
          </p:nvPr>
        </p:nvSpPr>
        <p:spPr>
          <a:xfrm>
            <a:off x="913795" y="1732449"/>
            <a:ext cx="10353762" cy="5515374"/>
          </a:xfrm>
        </p:spPr>
        <p:txBody>
          <a:bodyPr/>
          <a:lstStyle/>
          <a:p>
            <a:r>
              <a:rPr lang="es-MX" dirty="0" err="1"/>
              <a:t>Allows</a:t>
            </a:r>
            <a:r>
              <a:rPr lang="es-MX" dirty="0"/>
              <a:t> </a:t>
            </a:r>
            <a:r>
              <a:rPr lang="es-MX" dirty="0" err="1"/>
              <a:t>to</a:t>
            </a:r>
            <a:r>
              <a:rPr lang="es-MX" dirty="0"/>
              <a:t> compare </a:t>
            </a:r>
            <a:r>
              <a:rPr lang="es-MX" dirty="0" err="1">
                <a:solidFill>
                  <a:srgbClr val="FFFF00"/>
                </a:solidFill>
              </a:rPr>
              <a:t>BaU</a:t>
            </a:r>
            <a:r>
              <a:rPr lang="es-MX" dirty="0">
                <a:solidFill>
                  <a:srgbClr val="FFFF00"/>
                </a:solidFill>
              </a:rPr>
              <a:t> vs </a:t>
            </a:r>
            <a:r>
              <a:rPr lang="es-MX" dirty="0" err="1">
                <a:solidFill>
                  <a:srgbClr val="FFFF00"/>
                </a:solidFill>
              </a:rPr>
              <a:t>Intervention</a:t>
            </a:r>
            <a:r>
              <a:rPr lang="es-MX" dirty="0">
                <a:solidFill>
                  <a:srgbClr val="FFFF00"/>
                </a:solidFill>
              </a:rPr>
              <a:t> </a:t>
            </a:r>
            <a:r>
              <a:rPr lang="es-MX" dirty="0" err="1">
                <a:solidFill>
                  <a:srgbClr val="FFFF00"/>
                </a:solidFill>
              </a:rPr>
              <a:t>scenarios</a:t>
            </a:r>
            <a:r>
              <a:rPr lang="es-MX" dirty="0"/>
              <a:t> in </a:t>
            </a:r>
            <a:r>
              <a:rPr lang="es-MX" dirty="0" err="1"/>
              <a:t>terms</a:t>
            </a:r>
            <a:r>
              <a:rPr lang="es-MX" dirty="0"/>
              <a:t> </a:t>
            </a:r>
            <a:r>
              <a:rPr lang="es-MX" dirty="0" err="1"/>
              <a:t>of</a:t>
            </a:r>
            <a:r>
              <a:rPr lang="es-MX" dirty="0"/>
              <a:t> </a:t>
            </a:r>
            <a:r>
              <a:rPr lang="es-MX" dirty="0" err="1"/>
              <a:t>environment</a:t>
            </a:r>
            <a:r>
              <a:rPr lang="es-MX" dirty="0"/>
              <a:t> </a:t>
            </a:r>
            <a:r>
              <a:rPr lang="es-MX" dirty="0" err="1"/>
              <a:t>degradation</a:t>
            </a:r>
            <a:r>
              <a:rPr lang="es-MX" dirty="0"/>
              <a:t> </a:t>
            </a:r>
            <a:r>
              <a:rPr lang="es-MX" dirty="0" err="1"/>
              <a:t>risk</a:t>
            </a:r>
            <a:r>
              <a:rPr lang="es-MX" dirty="0"/>
              <a:t> and GHG </a:t>
            </a:r>
            <a:r>
              <a:rPr lang="es-MX" dirty="0" err="1"/>
              <a:t>emissions</a:t>
            </a:r>
            <a:r>
              <a:rPr lang="es-MX" dirty="0"/>
              <a:t>.</a:t>
            </a:r>
          </a:p>
          <a:p>
            <a:r>
              <a:rPr lang="es-MX" dirty="0" err="1"/>
              <a:t>From</a:t>
            </a:r>
            <a:r>
              <a:rPr lang="es-MX" dirty="0"/>
              <a:t> a </a:t>
            </a:r>
            <a:r>
              <a:rPr lang="es-MX" dirty="0" err="1"/>
              <a:t>Climate</a:t>
            </a:r>
            <a:r>
              <a:rPr lang="es-MX" dirty="0"/>
              <a:t> </a:t>
            </a:r>
            <a:r>
              <a:rPr lang="es-MX" dirty="0" err="1"/>
              <a:t>Finance</a:t>
            </a:r>
            <a:r>
              <a:rPr lang="es-MX" dirty="0"/>
              <a:t> </a:t>
            </a:r>
            <a:r>
              <a:rPr lang="es-MX" dirty="0" err="1"/>
              <a:t>perspective</a:t>
            </a:r>
            <a:r>
              <a:rPr lang="es-MX" dirty="0"/>
              <a:t>, </a:t>
            </a:r>
            <a:r>
              <a:rPr lang="es-MX" dirty="0" err="1"/>
              <a:t>the</a:t>
            </a:r>
            <a:r>
              <a:rPr lang="es-MX" dirty="0"/>
              <a:t> </a:t>
            </a:r>
            <a:r>
              <a:rPr lang="es-MX" dirty="0" err="1"/>
              <a:t>model</a:t>
            </a:r>
            <a:r>
              <a:rPr lang="es-MX" dirty="0"/>
              <a:t>  </a:t>
            </a:r>
            <a:r>
              <a:rPr lang="es-MX" dirty="0" err="1"/>
              <a:t>allows</a:t>
            </a:r>
            <a:r>
              <a:rPr lang="es-MX" dirty="0"/>
              <a:t> </a:t>
            </a:r>
            <a:r>
              <a:rPr lang="es-MX" dirty="0" err="1">
                <a:solidFill>
                  <a:srgbClr val="FFFF00"/>
                </a:solidFill>
              </a:rPr>
              <a:t>project</a:t>
            </a:r>
            <a:r>
              <a:rPr lang="es-MX" dirty="0">
                <a:solidFill>
                  <a:srgbClr val="FFFF00"/>
                </a:solidFill>
              </a:rPr>
              <a:t> </a:t>
            </a:r>
            <a:r>
              <a:rPr lang="es-MX" dirty="0" err="1">
                <a:solidFill>
                  <a:srgbClr val="FFFF00"/>
                </a:solidFill>
              </a:rPr>
              <a:t>developers</a:t>
            </a:r>
            <a:r>
              <a:rPr lang="es-MX" dirty="0">
                <a:solidFill>
                  <a:srgbClr val="FFFF00"/>
                </a:solidFill>
              </a:rPr>
              <a:t> </a:t>
            </a:r>
            <a:r>
              <a:rPr lang="es-MX" dirty="0" err="1"/>
              <a:t>to</a:t>
            </a:r>
            <a:r>
              <a:rPr lang="es-MX" dirty="0"/>
              <a:t> come up </a:t>
            </a:r>
            <a:r>
              <a:rPr lang="es-MX" dirty="0" err="1"/>
              <a:t>with</a:t>
            </a:r>
            <a:r>
              <a:rPr lang="es-MX" dirty="0"/>
              <a:t>  </a:t>
            </a:r>
            <a:r>
              <a:rPr lang="es-MX" dirty="0" err="1"/>
              <a:t>their</a:t>
            </a:r>
            <a:r>
              <a:rPr lang="es-MX" dirty="0"/>
              <a:t> </a:t>
            </a:r>
            <a:r>
              <a:rPr lang="es-MX" dirty="0" err="1"/>
              <a:t>own</a:t>
            </a:r>
            <a:r>
              <a:rPr lang="es-MX" dirty="0"/>
              <a:t> </a:t>
            </a:r>
            <a:r>
              <a:rPr lang="es-MX" dirty="0" err="1"/>
              <a:t>estimates</a:t>
            </a:r>
            <a:r>
              <a:rPr lang="es-MX" dirty="0"/>
              <a:t> </a:t>
            </a:r>
            <a:r>
              <a:rPr lang="es-MX" dirty="0" err="1"/>
              <a:t>over</a:t>
            </a:r>
            <a:r>
              <a:rPr lang="es-MX" dirty="0"/>
              <a:t> </a:t>
            </a:r>
            <a:r>
              <a:rPr lang="es-MX" dirty="0" err="1"/>
              <a:t>their</a:t>
            </a:r>
            <a:r>
              <a:rPr lang="es-MX" dirty="0"/>
              <a:t> </a:t>
            </a:r>
            <a:r>
              <a:rPr lang="es-MX" dirty="0" err="1"/>
              <a:t>area</a:t>
            </a:r>
            <a:r>
              <a:rPr lang="es-MX" dirty="0"/>
              <a:t> </a:t>
            </a:r>
            <a:r>
              <a:rPr lang="es-MX" dirty="0" err="1"/>
              <a:t>of</a:t>
            </a:r>
            <a:r>
              <a:rPr lang="es-MX" dirty="0"/>
              <a:t> </a:t>
            </a:r>
            <a:r>
              <a:rPr lang="es-MX" dirty="0" err="1"/>
              <a:t>interest</a:t>
            </a:r>
            <a:r>
              <a:rPr lang="es-MX" dirty="0"/>
              <a:t>.</a:t>
            </a:r>
          </a:p>
          <a:p>
            <a:r>
              <a:rPr lang="es-MX" dirty="0" err="1"/>
              <a:t>Possibility</a:t>
            </a:r>
            <a:r>
              <a:rPr lang="es-MX" dirty="0"/>
              <a:t> </a:t>
            </a:r>
            <a:r>
              <a:rPr lang="es-MX" dirty="0" err="1"/>
              <a:t>of</a:t>
            </a:r>
            <a:r>
              <a:rPr lang="es-MX" dirty="0"/>
              <a:t> </a:t>
            </a:r>
            <a:r>
              <a:rPr lang="es-MX" dirty="0" err="1">
                <a:solidFill>
                  <a:srgbClr val="FFFF00"/>
                </a:solidFill>
              </a:rPr>
              <a:t>calibration-validation-simulation</a:t>
            </a:r>
            <a:r>
              <a:rPr lang="es-MX" dirty="0"/>
              <a:t> (in </a:t>
            </a:r>
            <a:r>
              <a:rPr lang="es-MX" dirty="0" err="1"/>
              <a:t>principle</a:t>
            </a:r>
            <a:r>
              <a:rPr lang="es-MX" dirty="0"/>
              <a:t>).</a:t>
            </a:r>
          </a:p>
          <a:p>
            <a:r>
              <a:rPr lang="es-MX" dirty="0"/>
              <a:t>Easy </a:t>
            </a:r>
            <a:r>
              <a:rPr lang="es-MX" dirty="0" err="1"/>
              <a:t>to</a:t>
            </a:r>
            <a:r>
              <a:rPr lang="es-MX" dirty="0"/>
              <a:t> explore  </a:t>
            </a:r>
            <a:r>
              <a:rPr lang="es-MX" dirty="0" err="1">
                <a:solidFill>
                  <a:srgbClr val="FFFF00"/>
                </a:solidFill>
              </a:rPr>
              <a:t>sensitivity</a:t>
            </a:r>
            <a:r>
              <a:rPr lang="es-MX" dirty="0">
                <a:solidFill>
                  <a:schemeClr val="tx1"/>
                </a:solidFill>
              </a:rPr>
              <a:t>.</a:t>
            </a:r>
          </a:p>
        </p:txBody>
      </p:sp>
      <p:sp>
        <p:nvSpPr>
          <p:cNvPr id="4" name="Marcador de fecha 3">
            <a:extLst>
              <a:ext uri="{FF2B5EF4-FFF2-40B4-BE49-F238E27FC236}">
                <a16:creationId xmlns:a16="http://schemas.microsoft.com/office/drawing/2014/main" id="{31CD8384-7BF4-4133-BE9E-800B917EFA0A}"/>
              </a:ext>
            </a:extLst>
          </p:cNvPr>
          <p:cNvSpPr>
            <a:spLocks noGrp="1"/>
          </p:cNvSpPr>
          <p:nvPr>
            <p:ph type="dt" sz="half" idx="10"/>
          </p:nvPr>
        </p:nvSpPr>
        <p:spPr/>
        <p:txBody>
          <a:bodyPr/>
          <a:lstStyle/>
          <a:p>
            <a:r>
              <a:rPr lang="es-MX"/>
              <a:t>21/11/2017</a:t>
            </a:r>
          </a:p>
        </p:txBody>
      </p:sp>
      <p:sp>
        <p:nvSpPr>
          <p:cNvPr id="5" name="Marcador de pie de página 4">
            <a:extLst>
              <a:ext uri="{FF2B5EF4-FFF2-40B4-BE49-F238E27FC236}">
                <a16:creationId xmlns:a16="http://schemas.microsoft.com/office/drawing/2014/main" id="{F92EDCB7-9DF6-4573-88A3-97D6F2393AF1}"/>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6" name="Marcador de número de diapositiva 5">
            <a:extLst>
              <a:ext uri="{FF2B5EF4-FFF2-40B4-BE49-F238E27FC236}">
                <a16:creationId xmlns:a16="http://schemas.microsoft.com/office/drawing/2014/main" id="{036519BE-64F8-45FC-AC49-F55F3D43F125}"/>
              </a:ext>
            </a:extLst>
          </p:cNvPr>
          <p:cNvSpPr>
            <a:spLocks noGrp="1"/>
          </p:cNvSpPr>
          <p:nvPr>
            <p:ph type="sldNum" sz="quarter" idx="12"/>
          </p:nvPr>
        </p:nvSpPr>
        <p:spPr/>
        <p:txBody>
          <a:bodyPr/>
          <a:lstStyle/>
          <a:p>
            <a:fld id="{A31CF098-8A3F-44A3-A489-05F914356CD6}" type="slidenum">
              <a:rPr lang="es-MX" smtClean="0"/>
              <a:t>59</a:t>
            </a:fld>
            <a:endParaRPr lang="es-MX"/>
          </a:p>
        </p:txBody>
      </p:sp>
    </p:spTree>
    <p:extLst>
      <p:ext uri="{BB962C8B-B14F-4D97-AF65-F5344CB8AC3E}">
        <p14:creationId xmlns:p14="http://schemas.microsoft.com/office/powerpoint/2010/main" val="4182671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CCB585-40E1-4299-B275-8C7911BD61F9}"/>
              </a:ext>
            </a:extLst>
          </p:cNvPr>
          <p:cNvSpPr>
            <a:spLocks noGrp="1"/>
          </p:cNvSpPr>
          <p:nvPr>
            <p:ph type="title"/>
          </p:nvPr>
        </p:nvSpPr>
        <p:spPr/>
        <p:txBody>
          <a:bodyPr/>
          <a:lstStyle/>
          <a:p>
            <a:r>
              <a:rPr lang="es-MX" dirty="0"/>
              <a:t>Simulador para bioenergía del IRENA</a:t>
            </a:r>
            <a:br>
              <a:rPr lang="es-MX" dirty="0"/>
            </a:br>
            <a:endParaRPr lang="en-US" dirty="0"/>
          </a:p>
        </p:txBody>
      </p:sp>
      <p:sp>
        <p:nvSpPr>
          <p:cNvPr id="3" name="Marcador de contenido 2">
            <a:extLst>
              <a:ext uri="{FF2B5EF4-FFF2-40B4-BE49-F238E27FC236}">
                <a16:creationId xmlns:a16="http://schemas.microsoft.com/office/drawing/2014/main" id="{F780E71F-2A96-4F10-99FE-F70507A0D678}"/>
              </a:ext>
            </a:extLst>
          </p:cNvPr>
          <p:cNvSpPr>
            <a:spLocks noGrp="1"/>
          </p:cNvSpPr>
          <p:nvPr>
            <p:ph idx="1"/>
          </p:nvPr>
        </p:nvSpPr>
        <p:spPr/>
        <p:txBody>
          <a:bodyPr/>
          <a:lstStyle/>
          <a:p>
            <a:r>
              <a:rPr lang="es-MX" dirty="0"/>
              <a:t>La Agencia Internacional de Energías Renovables (</a:t>
            </a:r>
            <a:r>
              <a:rPr lang="es-MX" u="sng" dirty="0">
                <a:hlinkClick r:id="rId2"/>
              </a:rPr>
              <a:t>IRENA</a:t>
            </a:r>
            <a:r>
              <a:rPr lang="es-MX" dirty="0"/>
              <a:t>), generó un </a:t>
            </a:r>
            <a:r>
              <a:rPr lang="es-MX" u="sng" dirty="0">
                <a:hlinkClick r:id="rId3"/>
              </a:rPr>
              <a:t>simulador online</a:t>
            </a:r>
            <a:r>
              <a:rPr lang="es-MX" dirty="0"/>
              <a:t> (como una herramienta del </a:t>
            </a:r>
            <a:r>
              <a:rPr lang="es-MX" u="sng" dirty="0">
                <a:hlinkClick r:id="rId4"/>
              </a:rPr>
              <a:t>Global Atlas </a:t>
            </a:r>
            <a:r>
              <a:rPr lang="es-MX" u="sng" dirty="0" err="1">
                <a:hlinkClick r:id="rId4"/>
              </a:rPr>
              <a:t>for</a:t>
            </a:r>
            <a:r>
              <a:rPr lang="es-MX" u="sng" dirty="0">
                <a:hlinkClick r:id="rId4"/>
              </a:rPr>
              <a:t> </a:t>
            </a:r>
            <a:r>
              <a:rPr lang="es-MX" u="sng" dirty="0" err="1">
                <a:hlinkClick r:id="rId4"/>
              </a:rPr>
              <a:t>Renewable</a:t>
            </a:r>
            <a:r>
              <a:rPr lang="es-MX" u="sng" dirty="0">
                <a:hlinkClick r:id="rId4"/>
              </a:rPr>
              <a:t> Energy</a:t>
            </a:r>
            <a:r>
              <a:rPr lang="es-MX" dirty="0"/>
              <a:t>) para proyectos de bioenergía, que permite generar numerosas combinaciones de recursos, tecnologías, y usos finales. Permite estimar potenciales de cultivos, residuos agrícolas-ganaderos y plantaciones forestales (Figura 1).</a:t>
            </a:r>
            <a:endParaRPr lang="en-US" dirty="0"/>
          </a:p>
        </p:txBody>
      </p:sp>
      <p:sp>
        <p:nvSpPr>
          <p:cNvPr id="4" name="Marcador de fecha 3">
            <a:extLst>
              <a:ext uri="{FF2B5EF4-FFF2-40B4-BE49-F238E27FC236}">
                <a16:creationId xmlns:a16="http://schemas.microsoft.com/office/drawing/2014/main" id="{447FBE5F-F179-469A-B444-BA8E42688484}"/>
              </a:ext>
            </a:extLst>
          </p:cNvPr>
          <p:cNvSpPr>
            <a:spLocks noGrp="1"/>
          </p:cNvSpPr>
          <p:nvPr>
            <p:ph type="dt" sz="half" idx="10"/>
          </p:nvPr>
        </p:nvSpPr>
        <p:spPr/>
        <p:txBody>
          <a:bodyPr/>
          <a:lstStyle/>
          <a:p>
            <a:fld id="{8C2E0B5E-4C97-45D8-9FE1-1B728A989B2E}" type="datetime1">
              <a:rPr lang="en-US" smtClean="0"/>
              <a:t>3/19/2018</a:t>
            </a:fld>
            <a:endParaRPr lang="en-US" dirty="0"/>
          </a:p>
        </p:txBody>
      </p:sp>
      <p:sp>
        <p:nvSpPr>
          <p:cNvPr id="5" name="Marcador de pie de página 4">
            <a:extLst>
              <a:ext uri="{FF2B5EF4-FFF2-40B4-BE49-F238E27FC236}">
                <a16:creationId xmlns:a16="http://schemas.microsoft.com/office/drawing/2014/main" id="{A983F3EA-7879-4637-96AF-3BE0EC6A683F}"/>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6" name="Marcador de número de diapositiva 5">
            <a:extLst>
              <a:ext uri="{FF2B5EF4-FFF2-40B4-BE49-F238E27FC236}">
                <a16:creationId xmlns:a16="http://schemas.microsoft.com/office/drawing/2014/main" id="{39ED191A-7E18-4B93-B838-B0203E8E2111}"/>
              </a:ext>
            </a:extLst>
          </p:cNvPr>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7" name="Picture 9">
            <a:extLst>
              <a:ext uri="{FF2B5EF4-FFF2-40B4-BE49-F238E27FC236}">
                <a16:creationId xmlns:a16="http://schemas.microsoft.com/office/drawing/2014/main" id="{3E977E0F-9007-4DA3-9148-69B24F77356C}"/>
              </a:ext>
            </a:extLst>
          </p:cNvPr>
          <p:cNvPicPr/>
          <p:nvPr/>
        </p:nvPicPr>
        <p:blipFill>
          <a:blip r:embed="rId5"/>
          <a:stretch>
            <a:fillRect/>
          </a:stretch>
        </p:blipFill>
        <p:spPr>
          <a:xfrm>
            <a:off x="2988009" y="3899140"/>
            <a:ext cx="5681537" cy="2789576"/>
          </a:xfrm>
          <a:prstGeom prst="rect">
            <a:avLst/>
          </a:prstGeom>
        </p:spPr>
      </p:pic>
    </p:spTree>
    <p:extLst>
      <p:ext uri="{BB962C8B-B14F-4D97-AF65-F5344CB8AC3E}">
        <p14:creationId xmlns:p14="http://schemas.microsoft.com/office/powerpoint/2010/main" val="7507185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C01915-C8CF-49D1-8C5A-EB1C181AA58E}"/>
              </a:ext>
            </a:extLst>
          </p:cNvPr>
          <p:cNvSpPr>
            <a:spLocks noGrp="1"/>
          </p:cNvSpPr>
          <p:nvPr>
            <p:ph type="title"/>
          </p:nvPr>
        </p:nvSpPr>
        <p:spPr/>
        <p:txBody>
          <a:bodyPr/>
          <a:lstStyle/>
          <a:p>
            <a:r>
              <a:rPr lang="es-MX" dirty="0" err="1"/>
              <a:t>One</a:t>
            </a:r>
            <a:r>
              <a:rPr lang="es-MX" dirty="0"/>
              <a:t> </a:t>
            </a:r>
            <a:r>
              <a:rPr lang="es-MX" dirty="0" err="1"/>
              <a:t>example</a:t>
            </a:r>
            <a:r>
              <a:rPr lang="es-MX" dirty="0"/>
              <a:t> </a:t>
            </a:r>
            <a:r>
              <a:rPr lang="es-MX" dirty="0" err="1"/>
              <a:t>of</a:t>
            </a:r>
            <a:r>
              <a:rPr lang="es-MX" dirty="0"/>
              <a:t> </a:t>
            </a:r>
            <a:r>
              <a:rPr lang="es-MX" dirty="0" err="1"/>
              <a:t>results</a:t>
            </a:r>
            <a:r>
              <a:rPr lang="es-MX" dirty="0"/>
              <a:t> (</a:t>
            </a:r>
            <a:r>
              <a:rPr lang="es-MX" dirty="0" err="1"/>
              <a:t>Haiti</a:t>
            </a:r>
            <a:r>
              <a:rPr lang="es-MX" dirty="0"/>
              <a:t>)</a:t>
            </a:r>
            <a:endParaRPr lang="en-US" dirty="0"/>
          </a:p>
        </p:txBody>
      </p:sp>
      <p:pic>
        <p:nvPicPr>
          <p:cNvPr id="8" name="Marcador de contenido 7" descr="Imagen que contiene texto, mapa&#10;&#10;Descripción generada con confianza muy alta">
            <a:extLst>
              <a:ext uri="{FF2B5EF4-FFF2-40B4-BE49-F238E27FC236}">
                <a16:creationId xmlns:a16="http://schemas.microsoft.com/office/drawing/2014/main" id="{3241A69E-04E3-4449-AD3E-94A3547837F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1388" y="1510211"/>
            <a:ext cx="6859522" cy="5246724"/>
          </a:xfrm>
        </p:spPr>
      </p:pic>
      <p:sp>
        <p:nvSpPr>
          <p:cNvPr id="4" name="Marcador de fecha 3">
            <a:extLst>
              <a:ext uri="{FF2B5EF4-FFF2-40B4-BE49-F238E27FC236}">
                <a16:creationId xmlns:a16="http://schemas.microsoft.com/office/drawing/2014/main" id="{857C96A8-8033-4BD3-AE8B-9376D0A6CC04}"/>
              </a:ext>
            </a:extLst>
          </p:cNvPr>
          <p:cNvSpPr>
            <a:spLocks noGrp="1"/>
          </p:cNvSpPr>
          <p:nvPr>
            <p:ph type="dt" sz="half" idx="10"/>
          </p:nvPr>
        </p:nvSpPr>
        <p:spPr/>
        <p:txBody>
          <a:bodyPr/>
          <a:lstStyle/>
          <a:p>
            <a:r>
              <a:rPr lang="es-MX"/>
              <a:t>21/11/2017</a:t>
            </a:r>
          </a:p>
        </p:txBody>
      </p:sp>
      <p:sp>
        <p:nvSpPr>
          <p:cNvPr id="5" name="Marcador de pie de página 4">
            <a:extLst>
              <a:ext uri="{FF2B5EF4-FFF2-40B4-BE49-F238E27FC236}">
                <a16:creationId xmlns:a16="http://schemas.microsoft.com/office/drawing/2014/main" id="{AAB6A761-4DB9-4607-B2FC-DAA504E75185}"/>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6" name="Marcador de número de diapositiva 5">
            <a:extLst>
              <a:ext uri="{FF2B5EF4-FFF2-40B4-BE49-F238E27FC236}">
                <a16:creationId xmlns:a16="http://schemas.microsoft.com/office/drawing/2014/main" id="{37596B65-3F11-4C09-B9DB-B3639290CD46}"/>
              </a:ext>
            </a:extLst>
          </p:cNvPr>
          <p:cNvSpPr>
            <a:spLocks noGrp="1"/>
          </p:cNvSpPr>
          <p:nvPr>
            <p:ph type="sldNum" sz="quarter" idx="12"/>
          </p:nvPr>
        </p:nvSpPr>
        <p:spPr/>
        <p:txBody>
          <a:bodyPr/>
          <a:lstStyle/>
          <a:p>
            <a:fld id="{A31CF098-8A3F-44A3-A489-05F914356CD6}" type="slidenum">
              <a:rPr lang="es-MX" smtClean="0"/>
              <a:t>60</a:t>
            </a:fld>
            <a:endParaRPr lang="es-MX"/>
          </a:p>
        </p:txBody>
      </p:sp>
      <p:pic>
        <p:nvPicPr>
          <p:cNvPr id="10" name="Imagen 9" descr="Imagen que contiene texto&#10;&#10;Descripción generada con confianza muy alta">
            <a:extLst>
              <a:ext uri="{FF2B5EF4-FFF2-40B4-BE49-F238E27FC236}">
                <a16:creationId xmlns:a16="http://schemas.microsoft.com/office/drawing/2014/main" id="{FCD56DF9-32E3-4946-9775-B14F7239B2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
          <a:stretch/>
        </p:blipFill>
        <p:spPr>
          <a:xfrm>
            <a:off x="7585708" y="1510211"/>
            <a:ext cx="4434255" cy="5246724"/>
          </a:xfrm>
          <a:prstGeom prst="rect">
            <a:avLst/>
          </a:prstGeom>
        </p:spPr>
      </p:pic>
    </p:spTree>
    <p:extLst>
      <p:ext uri="{BB962C8B-B14F-4D97-AF65-F5344CB8AC3E}">
        <p14:creationId xmlns:p14="http://schemas.microsoft.com/office/powerpoint/2010/main" val="18174567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8148BD-43AB-4B22-AB38-BEE93A526161}"/>
              </a:ext>
            </a:extLst>
          </p:cNvPr>
          <p:cNvSpPr>
            <a:spLocks noGrp="1"/>
          </p:cNvSpPr>
          <p:nvPr>
            <p:ph type="title"/>
          </p:nvPr>
        </p:nvSpPr>
        <p:spPr/>
        <p:txBody>
          <a:bodyPr>
            <a:normAutofit/>
          </a:bodyPr>
          <a:lstStyle/>
          <a:p>
            <a:pPr marL="494100" indent="-457200"/>
            <a:r>
              <a:rPr lang="es-MX" dirty="0" err="1"/>
              <a:t>Ongoing</a:t>
            </a:r>
            <a:r>
              <a:rPr lang="es-MX" dirty="0"/>
              <a:t> </a:t>
            </a:r>
            <a:r>
              <a:rPr lang="es-MX" dirty="0" err="1">
                <a:solidFill>
                  <a:srgbClr val="FFFF00"/>
                </a:solidFill>
              </a:rPr>
              <a:t>validation</a:t>
            </a:r>
            <a:r>
              <a:rPr lang="es-MX" dirty="0"/>
              <a:t> </a:t>
            </a:r>
            <a:r>
              <a:rPr lang="es-MX" dirty="0" err="1"/>
              <a:t>efforts</a:t>
            </a:r>
            <a:endParaRPr lang="en-US" dirty="0"/>
          </a:p>
        </p:txBody>
      </p:sp>
      <p:sp>
        <p:nvSpPr>
          <p:cNvPr id="4" name="Marcador de fecha 3">
            <a:extLst>
              <a:ext uri="{FF2B5EF4-FFF2-40B4-BE49-F238E27FC236}">
                <a16:creationId xmlns:a16="http://schemas.microsoft.com/office/drawing/2014/main" id="{BDADF160-59C8-43F6-85A6-09FB5E639EE6}"/>
              </a:ext>
            </a:extLst>
          </p:cNvPr>
          <p:cNvSpPr>
            <a:spLocks noGrp="1"/>
          </p:cNvSpPr>
          <p:nvPr>
            <p:ph type="dt" sz="half" idx="10"/>
          </p:nvPr>
        </p:nvSpPr>
        <p:spPr/>
        <p:txBody>
          <a:bodyPr/>
          <a:lstStyle/>
          <a:p>
            <a:r>
              <a:rPr lang="es-MX"/>
              <a:t>21/11/2017</a:t>
            </a:r>
          </a:p>
        </p:txBody>
      </p:sp>
      <p:sp>
        <p:nvSpPr>
          <p:cNvPr id="5" name="Marcador de pie de página 4">
            <a:extLst>
              <a:ext uri="{FF2B5EF4-FFF2-40B4-BE49-F238E27FC236}">
                <a16:creationId xmlns:a16="http://schemas.microsoft.com/office/drawing/2014/main" id="{F227AC60-ECE2-41CC-BCDE-C8180C218837}"/>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6" name="Marcador de número de diapositiva 5">
            <a:extLst>
              <a:ext uri="{FF2B5EF4-FFF2-40B4-BE49-F238E27FC236}">
                <a16:creationId xmlns:a16="http://schemas.microsoft.com/office/drawing/2014/main" id="{B55720F2-D25B-497F-B42A-38B6E580C40D}"/>
              </a:ext>
            </a:extLst>
          </p:cNvPr>
          <p:cNvSpPr>
            <a:spLocks noGrp="1"/>
          </p:cNvSpPr>
          <p:nvPr>
            <p:ph type="sldNum" sz="quarter" idx="12"/>
          </p:nvPr>
        </p:nvSpPr>
        <p:spPr/>
        <p:txBody>
          <a:bodyPr/>
          <a:lstStyle/>
          <a:p>
            <a:fld id="{A31CF098-8A3F-44A3-A489-05F914356CD6}" type="slidenum">
              <a:rPr lang="es-MX" smtClean="0"/>
              <a:t>61</a:t>
            </a:fld>
            <a:endParaRPr lang="es-MX"/>
          </a:p>
        </p:txBody>
      </p:sp>
      <p:sp>
        <p:nvSpPr>
          <p:cNvPr id="10" name="CuadroTexto 9">
            <a:extLst>
              <a:ext uri="{FF2B5EF4-FFF2-40B4-BE49-F238E27FC236}">
                <a16:creationId xmlns:a16="http://schemas.microsoft.com/office/drawing/2014/main" id="{568130A7-29A2-4344-AA6A-0DD813D58D97}"/>
              </a:ext>
            </a:extLst>
          </p:cNvPr>
          <p:cNvSpPr txBox="1"/>
          <p:nvPr/>
        </p:nvSpPr>
        <p:spPr>
          <a:xfrm>
            <a:off x="2319688" y="1741728"/>
            <a:ext cx="2317622" cy="369332"/>
          </a:xfrm>
          <a:prstGeom prst="rect">
            <a:avLst/>
          </a:prstGeom>
          <a:noFill/>
        </p:spPr>
        <p:txBody>
          <a:bodyPr wrap="none" rtlCol="0">
            <a:spAutoFit/>
          </a:bodyPr>
          <a:lstStyle/>
          <a:p>
            <a:r>
              <a:rPr lang="es-MX" dirty="0" err="1"/>
              <a:t>Validating</a:t>
            </a:r>
            <a:r>
              <a:rPr lang="es-MX" dirty="0"/>
              <a:t> </a:t>
            </a:r>
            <a:r>
              <a:rPr lang="es-MX" dirty="0" err="1"/>
              <a:t>parameters</a:t>
            </a:r>
            <a:endParaRPr lang="en-US" dirty="0"/>
          </a:p>
        </p:txBody>
      </p:sp>
      <p:sp>
        <p:nvSpPr>
          <p:cNvPr id="11" name="CuadroTexto 10">
            <a:extLst>
              <a:ext uri="{FF2B5EF4-FFF2-40B4-BE49-F238E27FC236}">
                <a16:creationId xmlns:a16="http://schemas.microsoft.com/office/drawing/2014/main" id="{D0659A40-6197-4E51-8620-330894246885}"/>
              </a:ext>
            </a:extLst>
          </p:cNvPr>
          <p:cNvSpPr txBox="1"/>
          <p:nvPr/>
        </p:nvSpPr>
        <p:spPr>
          <a:xfrm>
            <a:off x="8451258" y="1741728"/>
            <a:ext cx="1862369" cy="369332"/>
          </a:xfrm>
          <a:prstGeom prst="rect">
            <a:avLst/>
          </a:prstGeom>
          <a:noFill/>
        </p:spPr>
        <p:txBody>
          <a:bodyPr wrap="none" rtlCol="0">
            <a:spAutoFit/>
          </a:bodyPr>
          <a:lstStyle/>
          <a:p>
            <a:r>
              <a:rPr lang="es-MX" dirty="0" err="1"/>
              <a:t>Validating</a:t>
            </a:r>
            <a:r>
              <a:rPr lang="es-MX" dirty="0"/>
              <a:t> </a:t>
            </a:r>
            <a:r>
              <a:rPr lang="es-MX" dirty="0" err="1"/>
              <a:t>results</a:t>
            </a:r>
            <a:endParaRPr lang="en-US" dirty="0"/>
          </a:p>
        </p:txBody>
      </p:sp>
      <p:pic>
        <p:nvPicPr>
          <p:cNvPr id="12" name="9 Imagen">
            <a:extLst>
              <a:ext uri="{FF2B5EF4-FFF2-40B4-BE49-F238E27FC236}">
                <a16:creationId xmlns:a16="http://schemas.microsoft.com/office/drawing/2014/main" id="{3EEF49A9-5905-4B9D-919C-8790C1004E6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407" y="2111061"/>
            <a:ext cx="6291150" cy="4718363"/>
          </a:xfrm>
          <a:prstGeom prst="rect">
            <a:avLst/>
          </a:prstGeom>
        </p:spPr>
      </p:pic>
      <p:pic>
        <p:nvPicPr>
          <p:cNvPr id="7" name="Imagen 6">
            <a:extLst>
              <a:ext uri="{FF2B5EF4-FFF2-40B4-BE49-F238E27FC236}">
                <a16:creationId xmlns:a16="http://schemas.microsoft.com/office/drawing/2014/main" id="{3B97EEC2-3473-4B86-B872-5B47E61F5E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795" y="2111060"/>
            <a:ext cx="4428223" cy="4712388"/>
          </a:xfrm>
          <a:prstGeom prst="rect">
            <a:avLst/>
          </a:prstGeom>
        </p:spPr>
      </p:pic>
      <p:pic>
        <p:nvPicPr>
          <p:cNvPr id="13" name="Imagen 12">
            <a:extLst>
              <a:ext uri="{FF2B5EF4-FFF2-40B4-BE49-F238E27FC236}">
                <a16:creationId xmlns:a16="http://schemas.microsoft.com/office/drawing/2014/main" id="{D248FC04-E338-499E-A580-DED5EA13E0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47911" y="2323533"/>
            <a:ext cx="2909944" cy="2059204"/>
          </a:xfrm>
          <a:prstGeom prst="rect">
            <a:avLst/>
          </a:prstGeom>
        </p:spPr>
      </p:pic>
      <p:pic>
        <p:nvPicPr>
          <p:cNvPr id="14" name="Imagen 13">
            <a:extLst>
              <a:ext uri="{FF2B5EF4-FFF2-40B4-BE49-F238E27FC236}">
                <a16:creationId xmlns:a16="http://schemas.microsoft.com/office/drawing/2014/main" id="{9FBF107B-E3AB-4F08-B902-EAB23A7FC1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81036" y="2322810"/>
            <a:ext cx="2910964" cy="2059927"/>
          </a:xfrm>
          <a:prstGeom prst="rect">
            <a:avLst/>
          </a:prstGeom>
        </p:spPr>
      </p:pic>
      <p:grpSp>
        <p:nvGrpSpPr>
          <p:cNvPr id="15" name="Grupo 14">
            <a:extLst>
              <a:ext uri="{FF2B5EF4-FFF2-40B4-BE49-F238E27FC236}">
                <a16:creationId xmlns:a16="http://schemas.microsoft.com/office/drawing/2014/main" id="{3C0E2016-79A1-4BFC-A67A-07659CFD603D}"/>
              </a:ext>
            </a:extLst>
          </p:cNvPr>
          <p:cNvGrpSpPr/>
          <p:nvPr/>
        </p:nvGrpSpPr>
        <p:grpSpPr>
          <a:xfrm>
            <a:off x="7678736" y="4404375"/>
            <a:ext cx="3769977" cy="2309728"/>
            <a:chOff x="6652011" y="4054539"/>
            <a:chExt cx="4391856" cy="2690731"/>
          </a:xfrm>
        </p:grpSpPr>
        <p:pic>
          <p:nvPicPr>
            <p:cNvPr id="16" name="Imagen 15">
              <a:extLst>
                <a:ext uri="{FF2B5EF4-FFF2-40B4-BE49-F238E27FC236}">
                  <a16:creationId xmlns:a16="http://schemas.microsoft.com/office/drawing/2014/main" id="{0C4B8A27-97C2-4F29-ADC9-7C4BB4873B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52011" y="4054539"/>
              <a:ext cx="4285708" cy="2690731"/>
            </a:xfrm>
            <a:prstGeom prst="rect">
              <a:avLst/>
            </a:prstGeom>
          </p:spPr>
        </p:pic>
        <p:sp>
          <p:nvSpPr>
            <p:cNvPr id="17" name="CuadroTexto 16">
              <a:extLst>
                <a:ext uri="{FF2B5EF4-FFF2-40B4-BE49-F238E27FC236}">
                  <a16:creationId xmlns:a16="http://schemas.microsoft.com/office/drawing/2014/main" id="{29D8C41A-42EC-4E87-B445-9D5C802D92E6}"/>
                </a:ext>
              </a:extLst>
            </p:cNvPr>
            <p:cNvSpPr txBox="1"/>
            <p:nvPr/>
          </p:nvSpPr>
          <p:spPr>
            <a:xfrm>
              <a:off x="10714257" y="6422939"/>
              <a:ext cx="329610" cy="261610"/>
            </a:xfrm>
            <a:prstGeom prst="rect">
              <a:avLst/>
            </a:prstGeom>
            <a:noFill/>
          </p:spPr>
          <p:txBody>
            <a:bodyPr wrap="square" rtlCol="0">
              <a:spAutoFit/>
            </a:bodyPr>
            <a:lstStyle/>
            <a:p>
              <a:r>
                <a:rPr lang="es-MX" sz="1100" dirty="0"/>
                <a:t>m</a:t>
              </a:r>
              <a:endParaRPr lang="en-US" sz="1100" dirty="0"/>
            </a:p>
          </p:txBody>
        </p:sp>
      </p:grpSp>
      <p:sp>
        <p:nvSpPr>
          <p:cNvPr id="18" name="CuadroTexto 17">
            <a:extLst>
              <a:ext uri="{FF2B5EF4-FFF2-40B4-BE49-F238E27FC236}">
                <a16:creationId xmlns:a16="http://schemas.microsoft.com/office/drawing/2014/main" id="{826E4B07-9D16-44A7-A932-1D5AF2559F8D}"/>
              </a:ext>
            </a:extLst>
          </p:cNvPr>
          <p:cNvSpPr txBox="1"/>
          <p:nvPr/>
        </p:nvSpPr>
        <p:spPr>
          <a:xfrm>
            <a:off x="6817031" y="2322810"/>
            <a:ext cx="798295" cy="369332"/>
          </a:xfrm>
          <a:prstGeom prst="rect">
            <a:avLst/>
          </a:prstGeom>
          <a:noFill/>
        </p:spPr>
        <p:txBody>
          <a:bodyPr wrap="none" rtlCol="0">
            <a:spAutoFit/>
          </a:bodyPr>
          <a:lstStyle/>
          <a:p>
            <a:r>
              <a:rPr lang="es-MX" dirty="0">
                <a:solidFill>
                  <a:schemeClr val="bg1"/>
                </a:solidFill>
              </a:rPr>
              <a:t>NDVI</a:t>
            </a:r>
            <a:endParaRPr lang="en-US" dirty="0">
              <a:solidFill>
                <a:schemeClr val="bg1"/>
              </a:solidFill>
            </a:endParaRPr>
          </a:p>
        </p:txBody>
      </p:sp>
      <p:sp>
        <p:nvSpPr>
          <p:cNvPr id="19" name="CuadroTexto 18">
            <a:extLst>
              <a:ext uri="{FF2B5EF4-FFF2-40B4-BE49-F238E27FC236}">
                <a16:creationId xmlns:a16="http://schemas.microsoft.com/office/drawing/2014/main" id="{680BF1EB-D497-4888-82DB-1408FFECD646}"/>
              </a:ext>
            </a:extLst>
          </p:cNvPr>
          <p:cNvSpPr txBox="1"/>
          <p:nvPr/>
        </p:nvSpPr>
        <p:spPr>
          <a:xfrm>
            <a:off x="9317230" y="2327562"/>
            <a:ext cx="688009" cy="369332"/>
          </a:xfrm>
          <a:prstGeom prst="rect">
            <a:avLst/>
          </a:prstGeom>
          <a:noFill/>
        </p:spPr>
        <p:txBody>
          <a:bodyPr wrap="none" rtlCol="0">
            <a:spAutoFit/>
          </a:bodyPr>
          <a:lstStyle/>
          <a:p>
            <a:r>
              <a:rPr lang="es-MX" dirty="0">
                <a:solidFill>
                  <a:schemeClr val="bg1"/>
                </a:solidFill>
              </a:rPr>
              <a:t>NRB</a:t>
            </a:r>
            <a:endParaRPr lang="en-US" dirty="0">
              <a:solidFill>
                <a:schemeClr val="bg1"/>
              </a:solidFill>
            </a:endParaRPr>
          </a:p>
        </p:txBody>
      </p:sp>
      <p:sp>
        <p:nvSpPr>
          <p:cNvPr id="3" name="CuadroTexto 2">
            <a:extLst>
              <a:ext uri="{FF2B5EF4-FFF2-40B4-BE49-F238E27FC236}">
                <a16:creationId xmlns:a16="http://schemas.microsoft.com/office/drawing/2014/main" id="{39D780F9-5C19-4036-AE88-0F496BFB3C95}"/>
              </a:ext>
            </a:extLst>
          </p:cNvPr>
          <p:cNvSpPr txBox="1"/>
          <p:nvPr/>
        </p:nvSpPr>
        <p:spPr>
          <a:xfrm>
            <a:off x="181189" y="4664555"/>
            <a:ext cx="7034989" cy="923330"/>
          </a:xfrm>
          <a:prstGeom prst="rect">
            <a:avLst/>
          </a:prstGeom>
          <a:solidFill>
            <a:schemeClr val="tx1"/>
          </a:solidFill>
        </p:spPr>
        <p:txBody>
          <a:bodyPr wrap="square" rtlCol="0">
            <a:spAutoFit/>
          </a:bodyPr>
          <a:lstStyle/>
          <a:p>
            <a:r>
              <a:rPr lang="en-US" dirty="0">
                <a:hlinkClick r:id="rId7"/>
              </a:rPr>
              <a:t>http://www.mofuss.unam.mx/Mapps/Global/mapaGoogle.php</a:t>
            </a:r>
            <a:endParaRPr lang="en-US" dirty="0"/>
          </a:p>
          <a:p>
            <a:endParaRPr lang="es-MX" dirty="0"/>
          </a:p>
          <a:p>
            <a:r>
              <a:rPr lang="en-US" dirty="0">
                <a:hlinkClick r:id="rId8"/>
              </a:rPr>
              <a:t>https://play.google.com/store/apps/details?id=unam.lanase</a:t>
            </a:r>
            <a:endParaRPr lang="en-US" dirty="0"/>
          </a:p>
        </p:txBody>
      </p:sp>
    </p:spTree>
    <p:extLst>
      <p:ext uri="{BB962C8B-B14F-4D97-AF65-F5344CB8AC3E}">
        <p14:creationId xmlns:p14="http://schemas.microsoft.com/office/powerpoint/2010/main" val="6003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F4609-5C2A-47A0-9AC5-D8A197082283}"/>
              </a:ext>
            </a:extLst>
          </p:cNvPr>
          <p:cNvSpPr>
            <a:spLocks noGrp="1"/>
          </p:cNvSpPr>
          <p:nvPr>
            <p:ph type="title"/>
          </p:nvPr>
        </p:nvSpPr>
        <p:spPr/>
        <p:txBody>
          <a:bodyPr>
            <a:normAutofit/>
          </a:bodyPr>
          <a:lstStyle/>
          <a:p>
            <a:r>
              <a:rPr lang="en-US" dirty="0"/>
              <a:t>Training courses</a:t>
            </a:r>
          </a:p>
        </p:txBody>
      </p:sp>
      <p:sp>
        <p:nvSpPr>
          <p:cNvPr id="4" name="Marcador de fecha 3">
            <a:extLst>
              <a:ext uri="{FF2B5EF4-FFF2-40B4-BE49-F238E27FC236}">
                <a16:creationId xmlns:a16="http://schemas.microsoft.com/office/drawing/2014/main" id="{D408464C-EDEB-4843-9299-EA792ED6D08C}"/>
              </a:ext>
            </a:extLst>
          </p:cNvPr>
          <p:cNvSpPr>
            <a:spLocks noGrp="1"/>
          </p:cNvSpPr>
          <p:nvPr>
            <p:ph type="dt" sz="half" idx="10"/>
          </p:nvPr>
        </p:nvSpPr>
        <p:spPr/>
        <p:txBody>
          <a:bodyPr/>
          <a:lstStyle/>
          <a:p>
            <a:r>
              <a:rPr lang="es-MX"/>
              <a:t>21/11/2017</a:t>
            </a:r>
          </a:p>
        </p:txBody>
      </p:sp>
      <p:sp>
        <p:nvSpPr>
          <p:cNvPr id="5" name="Marcador de pie de página 4">
            <a:extLst>
              <a:ext uri="{FF2B5EF4-FFF2-40B4-BE49-F238E27FC236}">
                <a16:creationId xmlns:a16="http://schemas.microsoft.com/office/drawing/2014/main" id="{8A2391A1-21DC-4A74-90AF-C7EE86DF96F9}"/>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6" name="Marcador de número de diapositiva 5">
            <a:extLst>
              <a:ext uri="{FF2B5EF4-FFF2-40B4-BE49-F238E27FC236}">
                <a16:creationId xmlns:a16="http://schemas.microsoft.com/office/drawing/2014/main" id="{648DFAA0-4965-4B74-8F23-42465EC6C5E2}"/>
              </a:ext>
            </a:extLst>
          </p:cNvPr>
          <p:cNvSpPr>
            <a:spLocks noGrp="1"/>
          </p:cNvSpPr>
          <p:nvPr>
            <p:ph type="sldNum" sz="quarter" idx="12"/>
          </p:nvPr>
        </p:nvSpPr>
        <p:spPr/>
        <p:txBody>
          <a:bodyPr/>
          <a:lstStyle/>
          <a:p>
            <a:fld id="{A31CF098-8A3F-44A3-A489-05F914356CD6}" type="slidenum">
              <a:rPr lang="es-MX" smtClean="0"/>
              <a:t>62</a:t>
            </a:fld>
            <a:endParaRPr lang="es-MX"/>
          </a:p>
        </p:txBody>
      </p:sp>
      <p:pic>
        <p:nvPicPr>
          <p:cNvPr id="8" name="Imagen 7" descr="Imagen que contiene interior, pared, mesa, suelo&#10;&#10;Descripción generada con confianza muy alta">
            <a:extLst>
              <a:ext uri="{FF2B5EF4-FFF2-40B4-BE49-F238E27FC236}">
                <a16:creationId xmlns:a16="http://schemas.microsoft.com/office/drawing/2014/main" id="{2DFEC974-8D38-498A-8CEF-11AA005C5E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52265" y="3568321"/>
            <a:ext cx="5770982" cy="3270729"/>
          </a:xfrm>
          <a:prstGeom prst="rect">
            <a:avLst/>
          </a:prstGeom>
        </p:spPr>
      </p:pic>
      <p:pic>
        <p:nvPicPr>
          <p:cNvPr id="10" name="Imagen 9">
            <a:extLst>
              <a:ext uri="{FF2B5EF4-FFF2-40B4-BE49-F238E27FC236}">
                <a16:creationId xmlns:a16="http://schemas.microsoft.com/office/drawing/2014/main" id="{653133B3-1789-4A13-93DB-958FB4BF7D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725" r="-1488"/>
          <a:stretch/>
        </p:blipFill>
        <p:spPr>
          <a:xfrm>
            <a:off x="500507" y="4141495"/>
            <a:ext cx="5538703" cy="2735755"/>
          </a:xfrm>
          <a:prstGeom prst="rect">
            <a:avLst/>
          </a:prstGeom>
        </p:spPr>
      </p:pic>
      <p:pic>
        <p:nvPicPr>
          <p:cNvPr id="12" name="Imagen 11" descr="Imagen que contiene interior, pared, persona, mesa&#10;&#10;Descripción generada con confianza muy alta">
            <a:extLst>
              <a:ext uri="{FF2B5EF4-FFF2-40B4-BE49-F238E27FC236}">
                <a16:creationId xmlns:a16="http://schemas.microsoft.com/office/drawing/2014/main" id="{357CF9A6-1CFC-4FB3-B109-141B570706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507" y="1361007"/>
            <a:ext cx="5451758" cy="3066614"/>
          </a:xfrm>
          <a:prstGeom prst="rect">
            <a:avLst/>
          </a:prstGeom>
        </p:spPr>
      </p:pic>
      <p:pic>
        <p:nvPicPr>
          <p:cNvPr id="13" name="Imagen 12">
            <a:extLst>
              <a:ext uri="{FF2B5EF4-FFF2-40B4-BE49-F238E27FC236}">
                <a16:creationId xmlns:a16="http://schemas.microsoft.com/office/drawing/2014/main" id="{186BC988-8865-4BF3-A3AC-B3B5889AA3D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52265" y="1367314"/>
            <a:ext cx="5770982" cy="3060307"/>
          </a:xfrm>
          <a:prstGeom prst="rect">
            <a:avLst/>
          </a:prstGeom>
        </p:spPr>
      </p:pic>
    </p:spTree>
    <p:extLst>
      <p:ext uri="{BB962C8B-B14F-4D97-AF65-F5344CB8AC3E}">
        <p14:creationId xmlns:p14="http://schemas.microsoft.com/office/powerpoint/2010/main" val="1270093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E04691-5D65-493E-AC0F-6592E567DFA0}"/>
              </a:ext>
            </a:extLst>
          </p:cNvPr>
          <p:cNvSpPr>
            <a:spLocks noGrp="1"/>
          </p:cNvSpPr>
          <p:nvPr>
            <p:ph type="title"/>
          </p:nvPr>
        </p:nvSpPr>
        <p:spPr/>
        <p:txBody>
          <a:bodyPr>
            <a:normAutofit/>
          </a:bodyPr>
          <a:lstStyle/>
          <a:p>
            <a:r>
              <a:rPr lang="es-MX" dirty="0" err="1"/>
              <a:t>Collaborative</a:t>
            </a:r>
            <a:r>
              <a:rPr lang="es-MX" dirty="0"/>
              <a:t> </a:t>
            </a:r>
            <a:r>
              <a:rPr lang="es-MX" dirty="0" err="1"/>
              <a:t>effort</a:t>
            </a:r>
            <a:r>
              <a:rPr lang="es-MX" dirty="0"/>
              <a:t>, a </a:t>
            </a:r>
            <a:r>
              <a:rPr lang="es-MX" dirty="0" err="1"/>
              <a:t>bunch</a:t>
            </a:r>
            <a:r>
              <a:rPr lang="es-MX" dirty="0"/>
              <a:t> </a:t>
            </a:r>
            <a:r>
              <a:rPr lang="es-MX" dirty="0" err="1"/>
              <a:t>of</a:t>
            </a:r>
            <a:r>
              <a:rPr lang="es-MX" dirty="0"/>
              <a:t> </a:t>
            </a:r>
            <a:r>
              <a:rPr lang="es-MX" dirty="0" err="1"/>
              <a:t>help</a:t>
            </a:r>
            <a:r>
              <a:rPr lang="es-MX" dirty="0"/>
              <a:t> </a:t>
            </a:r>
            <a:r>
              <a:rPr lang="es-MX" dirty="0" err="1"/>
              <a:t>from</a:t>
            </a:r>
            <a:r>
              <a:rPr lang="es-MX" dirty="0"/>
              <a:t>:</a:t>
            </a:r>
          </a:p>
        </p:txBody>
      </p:sp>
      <p:sp>
        <p:nvSpPr>
          <p:cNvPr id="3" name="Marcador de contenido 2">
            <a:extLst>
              <a:ext uri="{FF2B5EF4-FFF2-40B4-BE49-F238E27FC236}">
                <a16:creationId xmlns:a16="http://schemas.microsoft.com/office/drawing/2014/main" id="{38EBBE19-B051-4EA0-B782-DC91FD7FCEE0}"/>
              </a:ext>
            </a:extLst>
          </p:cNvPr>
          <p:cNvSpPr>
            <a:spLocks noGrp="1"/>
          </p:cNvSpPr>
          <p:nvPr>
            <p:ph idx="1"/>
          </p:nvPr>
        </p:nvSpPr>
        <p:spPr/>
        <p:txBody>
          <a:bodyPr>
            <a:normAutofit fontScale="85000" lnSpcReduction="10000"/>
          </a:bodyPr>
          <a:lstStyle/>
          <a:p>
            <a:r>
              <a:rPr lang="es-MX" dirty="0" err="1"/>
              <a:t>Donee</a:t>
            </a:r>
            <a:r>
              <a:rPr lang="es-MX" dirty="0"/>
              <a:t> Alexander and Sumi </a:t>
            </a:r>
            <a:r>
              <a:rPr lang="es-MX" dirty="0" err="1"/>
              <a:t>Mehta</a:t>
            </a:r>
            <a:r>
              <a:rPr lang="es-MX" dirty="0"/>
              <a:t> at GACC</a:t>
            </a:r>
          </a:p>
          <a:p>
            <a:r>
              <a:rPr lang="es-MX" dirty="0"/>
              <a:t>83 </a:t>
            </a:r>
            <a:r>
              <a:rPr lang="es-MX" dirty="0" err="1"/>
              <a:t>Volunteers</a:t>
            </a:r>
            <a:r>
              <a:rPr lang="es-MX" dirty="0"/>
              <a:t> in Honduras, India and Malawi</a:t>
            </a:r>
          </a:p>
          <a:p>
            <a:r>
              <a:rPr lang="es-MX" dirty="0"/>
              <a:t>Proyecto Mirado (Honduras) and </a:t>
            </a:r>
            <a:r>
              <a:rPr lang="es-MX" dirty="0" err="1"/>
              <a:t>the</a:t>
            </a:r>
            <a:r>
              <a:rPr lang="es-MX" dirty="0"/>
              <a:t> Lawrence </a:t>
            </a:r>
            <a:r>
              <a:rPr lang="es-MX" dirty="0" err="1"/>
              <a:t>family</a:t>
            </a:r>
            <a:endParaRPr lang="es-MX" dirty="0"/>
          </a:p>
          <a:p>
            <a:r>
              <a:rPr lang="es-MX" dirty="0"/>
              <a:t>Rudi </a:t>
            </a:r>
            <a:r>
              <a:rPr lang="es-MX" dirty="0" err="1"/>
              <a:t>Drigo</a:t>
            </a:r>
            <a:r>
              <a:rPr lang="es-MX" dirty="0"/>
              <a:t>, Omar Masera, Jean-François Mas and Jaime Loya at UNAM</a:t>
            </a:r>
          </a:p>
          <a:p>
            <a:r>
              <a:rPr lang="es-MX" dirty="0" err="1"/>
              <a:t>Shranabasava</a:t>
            </a:r>
            <a:r>
              <a:rPr lang="es-MX" dirty="0"/>
              <a:t> </a:t>
            </a:r>
            <a:r>
              <a:rPr lang="es-MX" dirty="0" err="1"/>
              <a:t>Kushtagie</a:t>
            </a:r>
            <a:r>
              <a:rPr lang="es-MX" dirty="0"/>
              <a:t>, </a:t>
            </a:r>
            <a:r>
              <a:rPr lang="es-MX" dirty="0" err="1"/>
              <a:t>Narayan</a:t>
            </a:r>
            <a:r>
              <a:rPr lang="es-MX" dirty="0"/>
              <a:t> </a:t>
            </a:r>
            <a:r>
              <a:rPr lang="es-MX" dirty="0" err="1"/>
              <a:t>Swamy</a:t>
            </a:r>
            <a:r>
              <a:rPr lang="es-MX" dirty="0"/>
              <a:t> at </a:t>
            </a:r>
            <a:r>
              <a:rPr lang="es-MX" dirty="0" err="1"/>
              <a:t>Samuha</a:t>
            </a:r>
            <a:r>
              <a:rPr lang="es-MX" dirty="0"/>
              <a:t> NGO India</a:t>
            </a:r>
          </a:p>
          <a:p>
            <a:r>
              <a:rPr lang="es-MX" dirty="0"/>
              <a:t>Pamela </a:t>
            </a:r>
            <a:r>
              <a:rPr lang="es-MX" dirty="0" err="1"/>
              <a:t>Jagger</a:t>
            </a:r>
            <a:r>
              <a:rPr lang="es-MX" dirty="0"/>
              <a:t>, </a:t>
            </a:r>
            <a:r>
              <a:rPr lang="es-MX" dirty="0" err="1"/>
              <a:t>Ther</a:t>
            </a:r>
            <a:r>
              <a:rPr lang="es-MX" dirty="0"/>
              <a:t> </a:t>
            </a:r>
            <a:r>
              <a:rPr lang="es-MX" dirty="0" err="1"/>
              <a:t>Wint</a:t>
            </a:r>
            <a:r>
              <a:rPr lang="es-MX" dirty="0"/>
              <a:t> </a:t>
            </a:r>
            <a:r>
              <a:rPr lang="es-MX" dirty="0" err="1"/>
              <a:t>Aung</a:t>
            </a:r>
            <a:r>
              <a:rPr lang="es-MX" dirty="0"/>
              <a:t>, </a:t>
            </a:r>
            <a:r>
              <a:rPr lang="es-MX" dirty="0" err="1"/>
              <a:t>Twapa</a:t>
            </a:r>
            <a:r>
              <a:rPr lang="es-MX" dirty="0"/>
              <a:t> </a:t>
            </a:r>
            <a:r>
              <a:rPr lang="es-MX" dirty="0" err="1"/>
              <a:t>Gambi</a:t>
            </a:r>
            <a:r>
              <a:rPr lang="es-MX" dirty="0"/>
              <a:t> (</a:t>
            </a:r>
            <a:r>
              <a:rPr lang="en-US" dirty="0"/>
              <a:t>University of North Carolina)</a:t>
            </a:r>
            <a:endParaRPr lang="es-MX" dirty="0"/>
          </a:p>
          <a:p>
            <a:r>
              <a:rPr lang="es-MX" dirty="0" err="1"/>
              <a:t>Tami</a:t>
            </a:r>
            <a:r>
              <a:rPr lang="es-MX" dirty="0"/>
              <a:t> Bond (</a:t>
            </a:r>
            <a:r>
              <a:rPr lang="en-US" dirty="0"/>
              <a:t>University of Illinois at Urbana-Champaign) </a:t>
            </a:r>
            <a:r>
              <a:rPr lang="es-MX" dirty="0"/>
              <a:t>and Michael Johnson (Berkeley Air)</a:t>
            </a:r>
          </a:p>
          <a:p>
            <a:r>
              <a:rPr lang="es-MX" dirty="0"/>
              <a:t>…</a:t>
            </a:r>
          </a:p>
          <a:p>
            <a:endParaRPr lang="es-MX" dirty="0"/>
          </a:p>
          <a:p>
            <a:pPr marL="36900" indent="0">
              <a:buNone/>
            </a:pPr>
            <a:r>
              <a:rPr lang="es-MX" sz="2500" dirty="0" err="1"/>
              <a:t>Join</a:t>
            </a:r>
            <a:r>
              <a:rPr lang="es-MX" sz="2500" dirty="0"/>
              <a:t> MoFuSS </a:t>
            </a:r>
            <a:r>
              <a:rPr lang="es-MX" sz="2500" dirty="0" err="1"/>
              <a:t>newsletter</a:t>
            </a:r>
            <a:r>
              <a:rPr lang="es-MX" sz="2500" dirty="0"/>
              <a:t> at:  </a:t>
            </a:r>
            <a:r>
              <a:rPr lang="es-MX" sz="2500" dirty="0">
                <a:hlinkClick r:id="rId2"/>
              </a:rPr>
              <a:t>https://groups.google.com/forum/#!forum/mofuss</a:t>
            </a:r>
            <a:endParaRPr lang="es-MX" sz="2500" dirty="0"/>
          </a:p>
          <a:p>
            <a:pPr marL="36900" indent="0">
              <a:buNone/>
            </a:pPr>
            <a:endParaRPr lang="es-MX" dirty="0"/>
          </a:p>
          <a:p>
            <a:pPr marL="36900" indent="0">
              <a:buNone/>
            </a:pPr>
            <a:endParaRPr lang="es-MX" dirty="0"/>
          </a:p>
          <a:p>
            <a:endParaRPr lang="es-MX" dirty="0"/>
          </a:p>
        </p:txBody>
      </p:sp>
      <p:sp>
        <p:nvSpPr>
          <p:cNvPr id="4" name="Marcador de fecha 3">
            <a:extLst>
              <a:ext uri="{FF2B5EF4-FFF2-40B4-BE49-F238E27FC236}">
                <a16:creationId xmlns:a16="http://schemas.microsoft.com/office/drawing/2014/main" id="{60A9E724-00BE-432B-A2DC-790A65AE2BEA}"/>
              </a:ext>
            </a:extLst>
          </p:cNvPr>
          <p:cNvSpPr>
            <a:spLocks noGrp="1"/>
          </p:cNvSpPr>
          <p:nvPr>
            <p:ph type="dt" sz="half" idx="10"/>
          </p:nvPr>
        </p:nvSpPr>
        <p:spPr/>
        <p:txBody>
          <a:bodyPr/>
          <a:lstStyle/>
          <a:p>
            <a:r>
              <a:rPr lang="es-MX"/>
              <a:t>21/11/2017</a:t>
            </a:r>
          </a:p>
        </p:txBody>
      </p:sp>
      <p:sp>
        <p:nvSpPr>
          <p:cNvPr id="5" name="Marcador de pie de página 4">
            <a:extLst>
              <a:ext uri="{FF2B5EF4-FFF2-40B4-BE49-F238E27FC236}">
                <a16:creationId xmlns:a16="http://schemas.microsoft.com/office/drawing/2014/main" id="{2C8A0C51-DDAB-43D6-AB15-2E3939226519}"/>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6" name="Marcador de número de diapositiva 5">
            <a:extLst>
              <a:ext uri="{FF2B5EF4-FFF2-40B4-BE49-F238E27FC236}">
                <a16:creationId xmlns:a16="http://schemas.microsoft.com/office/drawing/2014/main" id="{4AC577B1-EAF4-4678-8F61-2D19B40B1191}"/>
              </a:ext>
            </a:extLst>
          </p:cNvPr>
          <p:cNvSpPr>
            <a:spLocks noGrp="1"/>
          </p:cNvSpPr>
          <p:nvPr>
            <p:ph type="sldNum" sz="quarter" idx="12"/>
          </p:nvPr>
        </p:nvSpPr>
        <p:spPr/>
        <p:txBody>
          <a:bodyPr/>
          <a:lstStyle/>
          <a:p>
            <a:fld id="{A31CF098-8A3F-44A3-A489-05F914356CD6}" type="slidenum">
              <a:rPr lang="es-MX" smtClean="0"/>
              <a:t>63</a:t>
            </a:fld>
            <a:endParaRPr lang="es-MX"/>
          </a:p>
        </p:txBody>
      </p:sp>
    </p:spTree>
    <p:extLst>
      <p:ext uri="{BB962C8B-B14F-4D97-AF65-F5344CB8AC3E}">
        <p14:creationId xmlns:p14="http://schemas.microsoft.com/office/powerpoint/2010/main" val="12933576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0D7E-3DAC-4E0E-9CED-EC26C3487ACF}"/>
              </a:ext>
            </a:extLst>
          </p:cNvPr>
          <p:cNvSpPr>
            <a:spLocks noGrp="1"/>
          </p:cNvSpPr>
          <p:nvPr>
            <p:ph type="ctrTitle"/>
          </p:nvPr>
        </p:nvSpPr>
        <p:spPr/>
        <p:txBody>
          <a:bodyPr/>
          <a:lstStyle/>
          <a:p>
            <a:r>
              <a:rPr lang="en-US" dirty="0"/>
              <a:t>Supplementary</a:t>
            </a:r>
            <a:r>
              <a:rPr lang="es-MX" dirty="0"/>
              <a:t> </a:t>
            </a:r>
            <a:r>
              <a:rPr lang="es-MX" dirty="0" err="1"/>
              <a:t>information</a:t>
            </a:r>
            <a:endParaRPr lang="es-MX" dirty="0"/>
          </a:p>
        </p:txBody>
      </p:sp>
    </p:spTree>
    <p:extLst>
      <p:ext uri="{BB962C8B-B14F-4D97-AF65-F5344CB8AC3E}">
        <p14:creationId xmlns:p14="http://schemas.microsoft.com/office/powerpoint/2010/main" val="35761265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871D54-1431-4DFC-A34E-19B63A8E923D}"/>
              </a:ext>
            </a:extLst>
          </p:cNvPr>
          <p:cNvSpPr>
            <a:spLocks noGrp="1"/>
          </p:cNvSpPr>
          <p:nvPr>
            <p:ph type="title"/>
          </p:nvPr>
        </p:nvSpPr>
        <p:spPr/>
        <p:txBody>
          <a:bodyPr/>
          <a:lstStyle/>
          <a:p>
            <a:endParaRPr lang="en-US"/>
          </a:p>
        </p:txBody>
      </p:sp>
      <p:sp>
        <p:nvSpPr>
          <p:cNvPr id="3" name="Marcador de contenido 2">
            <a:extLst>
              <a:ext uri="{FF2B5EF4-FFF2-40B4-BE49-F238E27FC236}">
                <a16:creationId xmlns:a16="http://schemas.microsoft.com/office/drawing/2014/main" id="{31C5D2F9-96AC-4726-AD95-BA9057AC421B}"/>
              </a:ext>
            </a:extLst>
          </p:cNvPr>
          <p:cNvSpPr>
            <a:spLocks noGrp="1"/>
          </p:cNvSpPr>
          <p:nvPr>
            <p:ph idx="1"/>
          </p:nvPr>
        </p:nvSpPr>
        <p:spPr/>
        <p:txBody>
          <a:bodyPr/>
          <a:lstStyle/>
          <a:p>
            <a:endParaRPr lang="en-US"/>
          </a:p>
        </p:txBody>
      </p:sp>
      <p:sp>
        <p:nvSpPr>
          <p:cNvPr id="4" name="Marcador de fecha 3">
            <a:extLst>
              <a:ext uri="{FF2B5EF4-FFF2-40B4-BE49-F238E27FC236}">
                <a16:creationId xmlns:a16="http://schemas.microsoft.com/office/drawing/2014/main" id="{0F4FEB74-5E59-4732-B58E-DEF01FE6CDA7}"/>
              </a:ext>
            </a:extLst>
          </p:cNvPr>
          <p:cNvSpPr>
            <a:spLocks noGrp="1"/>
          </p:cNvSpPr>
          <p:nvPr>
            <p:ph type="dt" sz="half" idx="10"/>
          </p:nvPr>
        </p:nvSpPr>
        <p:spPr/>
        <p:txBody>
          <a:bodyPr/>
          <a:lstStyle/>
          <a:p>
            <a:r>
              <a:rPr lang="es-MX"/>
              <a:t>21/11/2017</a:t>
            </a:r>
          </a:p>
        </p:txBody>
      </p:sp>
      <p:sp>
        <p:nvSpPr>
          <p:cNvPr id="5" name="Marcador de pie de página 4">
            <a:extLst>
              <a:ext uri="{FF2B5EF4-FFF2-40B4-BE49-F238E27FC236}">
                <a16:creationId xmlns:a16="http://schemas.microsoft.com/office/drawing/2014/main" id="{265863E9-80E2-44ED-B02F-D3B77635990E}"/>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6" name="Marcador de número de diapositiva 5">
            <a:extLst>
              <a:ext uri="{FF2B5EF4-FFF2-40B4-BE49-F238E27FC236}">
                <a16:creationId xmlns:a16="http://schemas.microsoft.com/office/drawing/2014/main" id="{7C170D76-F692-4365-BE5C-068BC3A355B3}"/>
              </a:ext>
            </a:extLst>
          </p:cNvPr>
          <p:cNvSpPr>
            <a:spLocks noGrp="1"/>
          </p:cNvSpPr>
          <p:nvPr>
            <p:ph type="sldNum" sz="quarter" idx="12"/>
          </p:nvPr>
        </p:nvSpPr>
        <p:spPr/>
        <p:txBody>
          <a:bodyPr/>
          <a:lstStyle/>
          <a:p>
            <a:fld id="{A31CF098-8A3F-44A3-A489-05F914356CD6}" type="slidenum">
              <a:rPr lang="es-MX" smtClean="0"/>
              <a:t>65</a:t>
            </a:fld>
            <a:endParaRPr lang="es-MX"/>
          </a:p>
        </p:txBody>
      </p:sp>
      <p:pic>
        <p:nvPicPr>
          <p:cNvPr id="7" name="Picture 5" descr="BTP_567_f1">
            <a:extLst>
              <a:ext uri="{FF2B5EF4-FFF2-40B4-BE49-F238E27FC236}">
                <a16:creationId xmlns:a16="http://schemas.microsoft.com/office/drawing/2014/main" id="{70D84EEE-2C90-45B8-A2E2-47E8D5325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486" y="77003"/>
            <a:ext cx="817245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a:extLst>
              <a:ext uri="{FF2B5EF4-FFF2-40B4-BE49-F238E27FC236}">
                <a16:creationId xmlns:a16="http://schemas.microsoft.com/office/drawing/2014/main" id="{C373B236-DBE2-40AC-B585-C8F1DB01424F}"/>
              </a:ext>
            </a:extLst>
          </p:cNvPr>
          <p:cNvSpPr txBox="1">
            <a:spLocks noChangeArrowheads="1"/>
          </p:cNvSpPr>
          <p:nvPr/>
        </p:nvSpPr>
        <p:spPr bwMode="auto">
          <a:xfrm>
            <a:off x="7079113" y="6459538"/>
            <a:ext cx="3543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Putz &amp; Redford, 2010; Biotropica</a:t>
            </a:r>
          </a:p>
        </p:txBody>
      </p:sp>
    </p:spTree>
    <p:extLst>
      <p:ext uri="{BB962C8B-B14F-4D97-AF65-F5344CB8AC3E}">
        <p14:creationId xmlns:p14="http://schemas.microsoft.com/office/powerpoint/2010/main" val="39812232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2_NRB_validation_AG\GPS_Honduras_users\X_Photos\Meeting Jan 2013\Elder\DSC0582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85" y="77002"/>
            <a:ext cx="4567091" cy="34253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Rob Bailis\Pictures\IPhone pics\IMG_3297.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384" y="3502320"/>
            <a:ext cx="3521122" cy="3355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3 Imagen">
            <a:extLst>
              <a:ext uri="{FF2B5EF4-FFF2-40B4-BE49-F238E27FC236}">
                <a16:creationId xmlns:a16="http://schemas.microsoft.com/office/drawing/2014/main" id="{0B623B91-1EED-41D6-A623-45AA000657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20531" y="3868052"/>
            <a:ext cx="4272556" cy="3007364"/>
          </a:xfrm>
          <a:prstGeom prst="rect">
            <a:avLst/>
          </a:prstGeom>
        </p:spPr>
      </p:pic>
      <p:pic>
        <p:nvPicPr>
          <p:cNvPr id="13" name="Picture 12">
            <a:extLst>
              <a:ext uri="{FF2B5EF4-FFF2-40B4-BE49-F238E27FC236}">
                <a16:creationId xmlns:a16="http://schemas.microsoft.com/office/drawing/2014/main" id="{B33B5DA7-013B-40D1-94A2-5FA3F5CB85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93087" y="3426231"/>
            <a:ext cx="4598913" cy="3449185"/>
          </a:xfrm>
          <a:prstGeom prst="rect">
            <a:avLst/>
          </a:prstGeom>
        </p:spPr>
      </p:pic>
      <p:pic>
        <p:nvPicPr>
          <p:cNvPr id="16" name="Picture 15" descr="P6275900.JPG">
            <a:extLst>
              <a:ext uri="{FF2B5EF4-FFF2-40B4-BE49-F238E27FC236}">
                <a16:creationId xmlns:a16="http://schemas.microsoft.com/office/drawing/2014/main" id="{16F28FC1-1197-4157-9799-C73A57960E9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43771" y="38501"/>
            <a:ext cx="5795858" cy="3486815"/>
          </a:xfrm>
          <a:prstGeom prst="rect">
            <a:avLst/>
          </a:prstGeom>
        </p:spPr>
      </p:pic>
      <p:pic>
        <p:nvPicPr>
          <p:cNvPr id="22" name="Picture 21">
            <a:extLst>
              <a:ext uri="{FF2B5EF4-FFF2-40B4-BE49-F238E27FC236}">
                <a16:creationId xmlns:a16="http://schemas.microsoft.com/office/drawing/2014/main" id="{3BDD7F14-72F7-4E10-A657-AC03D772B32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8988398" y="457659"/>
            <a:ext cx="3661260" cy="2745945"/>
          </a:xfrm>
          <a:prstGeom prst="rect">
            <a:avLst/>
          </a:prstGeom>
        </p:spPr>
      </p:pic>
      <p:sp>
        <p:nvSpPr>
          <p:cNvPr id="3" name="Marcador de fecha 2">
            <a:extLst>
              <a:ext uri="{FF2B5EF4-FFF2-40B4-BE49-F238E27FC236}">
                <a16:creationId xmlns:a16="http://schemas.microsoft.com/office/drawing/2014/main" id="{82483BFC-2D11-4349-9757-4EF04F4B17CB}"/>
              </a:ext>
            </a:extLst>
          </p:cNvPr>
          <p:cNvSpPr>
            <a:spLocks noGrp="1"/>
          </p:cNvSpPr>
          <p:nvPr>
            <p:ph type="dt" sz="half" idx="10"/>
          </p:nvPr>
        </p:nvSpPr>
        <p:spPr/>
        <p:txBody>
          <a:bodyPr/>
          <a:lstStyle/>
          <a:p>
            <a:r>
              <a:rPr lang="es-MX"/>
              <a:t>21/11/2017</a:t>
            </a:r>
          </a:p>
        </p:txBody>
      </p:sp>
      <p:sp>
        <p:nvSpPr>
          <p:cNvPr id="4" name="Marcador de pie de página 3">
            <a:extLst>
              <a:ext uri="{FF2B5EF4-FFF2-40B4-BE49-F238E27FC236}">
                <a16:creationId xmlns:a16="http://schemas.microsoft.com/office/drawing/2014/main" id="{9069C034-69A1-414B-A59A-371570A12866}"/>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5" name="Marcador de número de diapositiva 4">
            <a:extLst>
              <a:ext uri="{FF2B5EF4-FFF2-40B4-BE49-F238E27FC236}">
                <a16:creationId xmlns:a16="http://schemas.microsoft.com/office/drawing/2014/main" id="{7C678B47-AEAB-4D35-A971-3BA82CAB5FF9}"/>
              </a:ext>
            </a:extLst>
          </p:cNvPr>
          <p:cNvSpPr>
            <a:spLocks noGrp="1"/>
          </p:cNvSpPr>
          <p:nvPr>
            <p:ph type="sldNum" sz="quarter" idx="12"/>
          </p:nvPr>
        </p:nvSpPr>
        <p:spPr/>
        <p:txBody>
          <a:bodyPr/>
          <a:lstStyle/>
          <a:p>
            <a:fld id="{A31CF098-8A3F-44A3-A489-05F914356CD6}" type="slidenum">
              <a:rPr lang="es-MX" smtClean="0"/>
              <a:t>66</a:t>
            </a:fld>
            <a:endParaRPr lang="es-MX"/>
          </a:p>
        </p:txBody>
      </p:sp>
    </p:spTree>
    <p:extLst>
      <p:ext uri="{BB962C8B-B14F-4D97-AF65-F5344CB8AC3E}">
        <p14:creationId xmlns:p14="http://schemas.microsoft.com/office/powerpoint/2010/main" val="10890386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524000" y="1347083"/>
            <a:ext cx="9144000" cy="5262567"/>
          </a:xfrm>
          <a:prstGeom prst="rect">
            <a:avLst/>
          </a:prstGeom>
        </p:spPr>
      </p:pic>
      <p:sp>
        <p:nvSpPr>
          <p:cNvPr id="4" name="1 Título"/>
          <p:cNvSpPr>
            <a:spLocks noGrp="1"/>
          </p:cNvSpPr>
          <p:nvPr>
            <p:ph type="title"/>
          </p:nvPr>
        </p:nvSpPr>
        <p:spPr>
          <a:xfrm>
            <a:off x="1981200" y="642877"/>
            <a:ext cx="8686800" cy="704206"/>
          </a:xfrm>
        </p:spPr>
        <p:txBody>
          <a:bodyPr>
            <a:noAutofit/>
          </a:bodyPr>
          <a:lstStyle/>
          <a:p>
            <a:r>
              <a:rPr lang="en-US" sz="3200" dirty="0"/>
              <a:t>Wood collectors’ paths in Central Karnataka</a:t>
            </a:r>
          </a:p>
        </p:txBody>
      </p:sp>
      <p:sp>
        <p:nvSpPr>
          <p:cNvPr id="2" name="Marcador de fecha 1">
            <a:extLst>
              <a:ext uri="{FF2B5EF4-FFF2-40B4-BE49-F238E27FC236}">
                <a16:creationId xmlns:a16="http://schemas.microsoft.com/office/drawing/2014/main" id="{5677A717-8409-46A8-B167-AC8325A29D40}"/>
              </a:ext>
            </a:extLst>
          </p:cNvPr>
          <p:cNvSpPr>
            <a:spLocks noGrp="1"/>
          </p:cNvSpPr>
          <p:nvPr>
            <p:ph type="dt" sz="half" idx="10"/>
          </p:nvPr>
        </p:nvSpPr>
        <p:spPr/>
        <p:txBody>
          <a:bodyPr/>
          <a:lstStyle/>
          <a:p>
            <a:r>
              <a:rPr lang="es-MX"/>
              <a:t>21/11/2017</a:t>
            </a:r>
          </a:p>
        </p:txBody>
      </p:sp>
      <p:sp>
        <p:nvSpPr>
          <p:cNvPr id="9" name="Footer Placeholder 8"/>
          <p:cNvSpPr>
            <a:spLocks noGrp="1"/>
          </p:cNvSpPr>
          <p:nvPr>
            <p:ph type="ftr" sz="quarter" idx="11"/>
          </p:nvPr>
        </p:nvSpPr>
        <p:spPr/>
        <p:txBody>
          <a:bodyPr/>
          <a:lstStyle/>
          <a:p>
            <a:r>
              <a:rPr lang="en-US"/>
              <a:t>Potencial de la Bioenergía en República Dominicana, Santo Domingo, RD</a:t>
            </a:r>
            <a:endParaRPr lang="en-US" dirty="0"/>
          </a:p>
        </p:txBody>
      </p:sp>
      <p:sp>
        <p:nvSpPr>
          <p:cNvPr id="8" name="Slide Number Placeholder 7"/>
          <p:cNvSpPr>
            <a:spLocks noGrp="1"/>
          </p:cNvSpPr>
          <p:nvPr>
            <p:ph type="sldNum" sz="quarter" idx="12"/>
          </p:nvPr>
        </p:nvSpPr>
        <p:spPr/>
        <p:txBody>
          <a:bodyPr/>
          <a:lstStyle/>
          <a:p>
            <a:fld id="{4130F863-60E0-9743-9579-64A967990514}" type="slidenum">
              <a:rPr lang="en-US" smtClean="0"/>
              <a:pPr/>
              <a:t>67</a:t>
            </a:fld>
            <a:endParaRPr lang="en-US"/>
          </a:p>
        </p:txBody>
      </p:sp>
      <p:pic>
        <p:nvPicPr>
          <p:cNvPr id="5" name="7 Imagen"/>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9311217" y="1560688"/>
            <a:ext cx="1278467" cy="2640716"/>
          </a:xfrm>
          <a:prstGeom prst="rect">
            <a:avLst/>
          </a:prstGeom>
          <a:ln w="3175" cmpd="sng">
            <a:solidFill>
              <a:schemeClr val="bg1"/>
            </a:solidFill>
          </a:ln>
          <a:effectLst>
            <a:outerShdw blurRad="292100" dist="139700" dir="2700000" algn="tl" rotWithShape="0">
              <a:srgbClr val="333333">
                <a:alpha val="65000"/>
              </a:srgbClr>
            </a:outerShdw>
          </a:effectLst>
        </p:spPr>
      </p:pic>
      <p:sp>
        <p:nvSpPr>
          <p:cNvPr id="6" name="Oval 5"/>
          <p:cNvSpPr/>
          <p:nvPr/>
        </p:nvSpPr>
        <p:spPr>
          <a:xfrm>
            <a:off x="9733844" y="2903105"/>
            <a:ext cx="436276" cy="338615"/>
          </a:xfrm>
          <a:prstGeom prst="ellipse">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7876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5624" y="542917"/>
            <a:ext cx="3849968" cy="2886083"/>
          </a:xfrm>
          <a:prstGeom prst="rect">
            <a:avLst/>
          </a:prstGeom>
        </p:spPr>
      </p:pic>
      <p:sp>
        <p:nvSpPr>
          <p:cNvPr id="2" name="Title 1"/>
          <p:cNvSpPr>
            <a:spLocks noGrp="1"/>
          </p:cNvSpPr>
          <p:nvPr>
            <p:ph type="title"/>
          </p:nvPr>
        </p:nvSpPr>
        <p:spPr/>
        <p:txBody>
          <a:bodyPr/>
          <a:lstStyle/>
          <a:p>
            <a:pPr algn="l"/>
            <a:r>
              <a:rPr lang="en-US" dirty="0" err="1"/>
              <a:t>Próximos</a:t>
            </a:r>
            <a:r>
              <a:rPr lang="en-US" dirty="0"/>
              <a:t> </a:t>
            </a:r>
            <a:r>
              <a:rPr lang="en-US" dirty="0" err="1"/>
              <a:t>pasos</a:t>
            </a:r>
            <a:endParaRPr lang="en-US" dirty="0"/>
          </a:p>
        </p:txBody>
      </p:sp>
      <p:sp>
        <p:nvSpPr>
          <p:cNvPr id="6" name="Content Placeholder 5"/>
          <p:cNvSpPr>
            <a:spLocks noGrp="1"/>
          </p:cNvSpPr>
          <p:nvPr>
            <p:ph idx="1"/>
          </p:nvPr>
        </p:nvSpPr>
        <p:spPr>
          <a:xfrm>
            <a:off x="1981200" y="1414810"/>
            <a:ext cx="4128448" cy="4800600"/>
          </a:xfrm>
        </p:spPr>
        <p:txBody>
          <a:bodyPr>
            <a:noAutofit/>
          </a:bodyPr>
          <a:lstStyle/>
          <a:p>
            <a:pPr>
              <a:lnSpc>
                <a:spcPct val="100000"/>
              </a:lnSpc>
              <a:spcAft>
                <a:spcPts val="600"/>
              </a:spcAft>
            </a:pPr>
            <a:r>
              <a:rPr lang="en-US" sz="1800" dirty="0" err="1"/>
              <a:t>Integrar</a:t>
            </a:r>
            <a:r>
              <a:rPr lang="en-US" sz="1800" dirty="0"/>
              <a:t> </a:t>
            </a:r>
            <a:r>
              <a:rPr lang="en-US" sz="1800" dirty="0" err="1"/>
              <a:t>otros</a:t>
            </a:r>
            <a:r>
              <a:rPr lang="en-US" sz="1800" dirty="0"/>
              <a:t> </a:t>
            </a:r>
            <a:r>
              <a:rPr lang="en-US" sz="1800" dirty="0" err="1"/>
              <a:t>usos</a:t>
            </a:r>
            <a:endParaRPr lang="en-US" sz="1800" dirty="0"/>
          </a:p>
        </p:txBody>
      </p:sp>
      <p:sp>
        <p:nvSpPr>
          <p:cNvPr id="3" name="Date Placeholder 2"/>
          <p:cNvSpPr>
            <a:spLocks noGrp="1"/>
          </p:cNvSpPr>
          <p:nvPr>
            <p:ph type="dt" sz="half" idx="10"/>
          </p:nvPr>
        </p:nvSpPr>
        <p:spPr/>
        <p:txBody>
          <a:bodyPr/>
          <a:lstStyle/>
          <a:p>
            <a:r>
              <a:rPr lang="es-MX"/>
              <a:t>21/11/2017</a:t>
            </a:r>
            <a:endParaRPr lang="en-US"/>
          </a:p>
        </p:txBody>
      </p:sp>
      <p:sp>
        <p:nvSpPr>
          <p:cNvPr id="5" name="Footer Placeholder 4"/>
          <p:cNvSpPr>
            <a:spLocks noGrp="1"/>
          </p:cNvSpPr>
          <p:nvPr>
            <p:ph type="ftr" sz="quarter" idx="11"/>
          </p:nvPr>
        </p:nvSpPr>
        <p:spPr/>
        <p:txBody>
          <a:bodyPr/>
          <a:lstStyle/>
          <a:p>
            <a:r>
              <a:rPr lang="en-US"/>
              <a:t>Potencial de la Bioenergía en República Dominicana, Santo Domingo, RD</a:t>
            </a:r>
            <a:endParaRPr lang="en-US" dirty="0"/>
          </a:p>
        </p:txBody>
      </p:sp>
      <p:sp>
        <p:nvSpPr>
          <p:cNvPr id="7" name="Slide Number Placeholder 6"/>
          <p:cNvSpPr>
            <a:spLocks noGrp="1"/>
          </p:cNvSpPr>
          <p:nvPr>
            <p:ph type="sldNum" sz="quarter" idx="12"/>
          </p:nvPr>
        </p:nvSpPr>
        <p:spPr/>
        <p:txBody>
          <a:bodyPr/>
          <a:lstStyle/>
          <a:p>
            <a:fld id="{ADBC527B-F730-4E09-B695-5C10DEF7916F}" type="slidenum">
              <a:rPr lang="en-US" smtClean="0"/>
              <a:pPr/>
              <a:t>68</a:t>
            </a:fld>
            <a:endParaRPr lang="en-US"/>
          </a:p>
        </p:txBody>
      </p:sp>
      <p:pic>
        <p:nvPicPr>
          <p:cNvPr id="10" name="9 Imagen"/>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03597" y="3120787"/>
            <a:ext cx="4392403" cy="3292713"/>
          </a:xfrm>
          <a:prstGeom prst="rect">
            <a:avLst/>
          </a:prstGeom>
        </p:spPr>
      </p:pic>
      <p:pic>
        <p:nvPicPr>
          <p:cNvPr id="11" name="10 Image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6579" y="3603811"/>
            <a:ext cx="3748059" cy="2809688"/>
          </a:xfrm>
          <a:prstGeom prst="rect">
            <a:avLst/>
          </a:prstGeom>
        </p:spPr>
      </p:pic>
    </p:spTree>
    <p:extLst>
      <p:ext uri="{BB962C8B-B14F-4D97-AF65-F5344CB8AC3E}">
        <p14:creationId xmlns:p14="http://schemas.microsoft.com/office/powerpoint/2010/main" val="12621937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50307" y="3437965"/>
            <a:ext cx="2593787" cy="1945341"/>
          </a:xfrm>
          <a:prstGeom prst="rect">
            <a:avLst/>
          </a:prstGeom>
        </p:spPr>
      </p:pic>
      <p:sp>
        <p:nvSpPr>
          <p:cNvPr id="2" name="Title 1"/>
          <p:cNvSpPr>
            <a:spLocks noGrp="1"/>
          </p:cNvSpPr>
          <p:nvPr>
            <p:ph type="title"/>
          </p:nvPr>
        </p:nvSpPr>
        <p:spPr/>
        <p:txBody>
          <a:bodyPr/>
          <a:lstStyle/>
          <a:p>
            <a:pPr algn="l"/>
            <a:r>
              <a:rPr lang="en-US" dirty="0" err="1"/>
              <a:t>Próximos</a:t>
            </a:r>
            <a:r>
              <a:rPr lang="en-US" dirty="0"/>
              <a:t> </a:t>
            </a:r>
            <a:r>
              <a:rPr lang="en-US" dirty="0" err="1"/>
              <a:t>pasos</a:t>
            </a:r>
            <a:endParaRPr lang="en-US" dirty="0"/>
          </a:p>
        </p:txBody>
      </p:sp>
      <p:sp>
        <p:nvSpPr>
          <p:cNvPr id="6" name="Content Placeholder 5"/>
          <p:cNvSpPr>
            <a:spLocks noGrp="1"/>
          </p:cNvSpPr>
          <p:nvPr>
            <p:ph idx="1"/>
          </p:nvPr>
        </p:nvSpPr>
        <p:spPr>
          <a:xfrm>
            <a:off x="1981200" y="1452282"/>
            <a:ext cx="6400800" cy="4763128"/>
          </a:xfrm>
        </p:spPr>
        <p:txBody>
          <a:bodyPr>
            <a:noAutofit/>
          </a:bodyPr>
          <a:lstStyle/>
          <a:p>
            <a:pPr>
              <a:lnSpc>
                <a:spcPct val="100000"/>
              </a:lnSpc>
              <a:spcAft>
                <a:spcPts val="600"/>
              </a:spcAft>
            </a:pPr>
            <a:r>
              <a:rPr lang="en-US" sz="1800" dirty="0" err="1"/>
              <a:t>Integrar</a:t>
            </a:r>
            <a:r>
              <a:rPr lang="en-US" sz="1800" dirty="0"/>
              <a:t> </a:t>
            </a:r>
            <a:r>
              <a:rPr lang="en-US" sz="1800" dirty="0" err="1"/>
              <a:t>otros</a:t>
            </a:r>
            <a:r>
              <a:rPr lang="en-US" sz="1800" dirty="0"/>
              <a:t> </a:t>
            </a:r>
            <a:r>
              <a:rPr lang="en-US" sz="1800" dirty="0" err="1"/>
              <a:t>usos</a:t>
            </a:r>
            <a:r>
              <a:rPr lang="en-US" sz="1800" dirty="0"/>
              <a:t> (e.g. Muharram en India)</a:t>
            </a:r>
          </a:p>
        </p:txBody>
      </p:sp>
      <p:sp>
        <p:nvSpPr>
          <p:cNvPr id="3" name="Date Placeholder 2"/>
          <p:cNvSpPr>
            <a:spLocks noGrp="1"/>
          </p:cNvSpPr>
          <p:nvPr>
            <p:ph type="dt" sz="half" idx="10"/>
          </p:nvPr>
        </p:nvSpPr>
        <p:spPr/>
        <p:txBody>
          <a:bodyPr/>
          <a:lstStyle/>
          <a:p>
            <a:r>
              <a:rPr lang="es-MX"/>
              <a:t>21/11/2017</a:t>
            </a:r>
            <a:endParaRPr lang="en-US"/>
          </a:p>
        </p:txBody>
      </p:sp>
      <p:sp>
        <p:nvSpPr>
          <p:cNvPr id="5" name="Footer Placeholder 4"/>
          <p:cNvSpPr>
            <a:spLocks noGrp="1"/>
          </p:cNvSpPr>
          <p:nvPr>
            <p:ph type="ftr" sz="quarter" idx="11"/>
          </p:nvPr>
        </p:nvSpPr>
        <p:spPr/>
        <p:txBody>
          <a:bodyPr/>
          <a:lstStyle/>
          <a:p>
            <a:r>
              <a:rPr lang="en-US"/>
              <a:t>Potencial de la Bioenergía en República Dominicana, Santo Domingo, RD</a:t>
            </a:r>
            <a:endParaRPr lang="en-US" dirty="0"/>
          </a:p>
        </p:txBody>
      </p:sp>
      <p:sp>
        <p:nvSpPr>
          <p:cNvPr id="7" name="Slide Number Placeholder 6"/>
          <p:cNvSpPr>
            <a:spLocks noGrp="1"/>
          </p:cNvSpPr>
          <p:nvPr>
            <p:ph type="sldNum" sz="quarter" idx="12"/>
          </p:nvPr>
        </p:nvSpPr>
        <p:spPr/>
        <p:txBody>
          <a:bodyPr/>
          <a:lstStyle/>
          <a:p>
            <a:fld id="{ADBC527B-F730-4E09-B695-5C10DEF7916F}" type="slidenum">
              <a:rPr lang="en-US" smtClean="0"/>
              <a:pPr/>
              <a:t>69</a:t>
            </a:fld>
            <a:endParaRPr lang="en-US"/>
          </a:p>
        </p:txBody>
      </p:sp>
      <p:pic>
        <p:nvPicPr>
          <p:cNvPr id="9" name="8 Image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0" y="1963272"/>
            <a:ext cx="6526306" cy="4894729"/>
          </a:xfrm>
          <a:prstGeom prst="rect">
            <a:avLst/>
          </a:prstGeom>
        </p:spPr>
      </p:pic>
      <p:pic>
        <p:nvPicPr>
          <p:cNvPr id="12" name="Picture 2" descr="C:\Users\AG\Documents\My Box Files\GACC_RD\GACC_Docs\Analyses\Tier 3\India\Nov 15 festivity bonfires\Kanakagiri main Muharram bonfire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34305" y="1"/>
            <a:ext cx="3633695" cy="2725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863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F5A1AD-E90D-4DAA-B481-80080D34FDB2}"/>
              </a:ext>
            </a:extLst>
          </p:cNvPr>
          <p:cNvSpPr>
            <a:spLocks noGrp="1"/>
          </p:cNvSpPr>
          <p:nvPr>
            <p:ph type="title"/>
          </p:nvPr>
        </p:nvSpPr>
        <p:spPr/>
        <p:txBody>
          <a:bodyPr>
            <a:normAutofit fontScale="90000"/>
          </a:bodyPr>
          <a:lstStyle/>
          <a:p>
            <a:r>
              <a:rPr lang="es-MX" dirty="0"/>
              <a:t>Aplicación SIG para evaluación de recursos de biomasa agrícola y forestal del CIEMAT</a:t>
            </a:r>
            <a:endParaRPr lang="en-US" dirty="0"/>
          </a:p>
        </p:txBody>
      </p:sp>
      <p:sp>
        <p:nvSpPr>
          <p:cNvPr id="3" name="Marcador de contenido 2">
            <a:extLst>
              <a:ext uri="{FF2B5EF4-FFF2-40B4-BE49-F238E27FC236}">
                <a16:creationId xmlns:a16="http://schemas.microsoft.com/office/drawing/2014/main" id="{BFC7C19E-774E-43C7-8EA9-CAD1332D6FE3}"/>
              </a:ext>
            </a:extLst>
          </p:cNvPr>
          <p:cNvSpPr>
            <a:spLocks noGrp="1"/>
          </p:cNvSpPr>
          <p:nvPr>
            <p:ph idx="1"/>
          </p:nvPr>
        </p:nvSpPr>
        <p:spPr/>
        <p:txBody>
          <a:bodyPr/>
          <a:lstStyle/>
          <a:p>
            <a:r>
              <a:rPr lang="es-MX" dirty="0"/>
              <a:t>El Centro de Desarrollo de Energías Renovables (</a:t>
            </a:r>
            <a:r>
              <a:rPr lang="es-MX" u="sng" dirty="0">
                <a:hlinkClick r:id="rId2"/>
              </a:rPr>
              <a:t>CEDER</a:t>
            </a:r>
            <a:r>
              <a:rPr lang="es-MX" dirty="0"/>
              <a:t>), adscrito al Departamento de Energía del Centro de Investigaciones Energéticas, Medioambientales y Tecnológicas (</a:t>
            </a:r>
            <a:r>
              <a:rPr lang="es-MX" u="sng" dirty="0">
                <a:hlinkClick r:id="rId3"/>
              </a:rPr>
              <a:t>CIEMAT</a:t>
            </a:r>
            <a:r>
              <a:rPr lang="es-MX" dirty="0"/>
              <a:t>) de España, desarrolló una </a:t>
            </a:r>
            <a:r>
              <a:rPr lang="es-MX" u="sng" dirty="0">
                <a:hlinkClick r:id="rId4"/>
              </a:rPr>
              <a:t>plataforma geoespacial</a:t>
            </a:r>
            <a:r>
              <a:rPr lang="es-MX" dirty="0"/>
              <a:t> que permite estimar la disponibilidad de biomasa alrededor de un punto específico y los costos logísticos asociados. Está diseñado para trabajar con 5 países: España, Francia, Grecia, Italia y Portugal.</a:t>
            </a:r>
          </a:p>
        </p:txBody>
      </p:sp>
      <p:sp>
        <p:nvSpPr>
          <p:cNvPr id="4" name="Marcador de fecha 3">
            <a:extLst>
              <a:ext uri="{FF2B5EF4-FFF2-40B4-BE49-F238E27FC236}">
                <a16:creationId xmlns:a16="http://schemas.microsoft.com/office/drawing/2014/main" id="{270D6C83-9BD9-49C4-92D0-CD03A3E9D5FC}"/>
              </a:ext>
            </a:extLst>
          </p:cNvPr>
          <p:cNvSpPr>
            <a:spLocks noGrp="1"/>
          </p:cNvSpPr>
          <p:nvPr>
            <p:ph type="dt" sz="half" idx="10"/>
          </p:nvPr>
        </p:nvSpPr>
        <p:spPr/>
        <p:txBody>
          <a:bodyPr/>
          <a:lstStyle/>
          <a:p>
            <a:fld id="{8C2E0B5E-4C97-45D8-9FE1-1B728A989B2E}" type="datetime1">
              <a:rPr lang="en-US" smtClean="0"/>
              <a:t>3/19/2018</a:t>
            </a:fld>
            <a:endParaRPr lang="en-US" dirty="0"/>
          </a:p>
        </p:txBody>
      </p:sp>
      <p:sp>
        <p:nvSpPr>
          <p:cNvPr id="5" name="Marcador de pie de página 4">
            <a:extLst>
              <a:ext uri="{FF2B5EF4-FFF2-40B4-BE49-F238E27FC236}">
                <a16:creationId xmlns:a16="http://schemas.microsoft.com/office/drawing/2014/main" id="{2146E2FE-7003-48C4-9F38-DBD50000C359}"/>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6" name="Marcador de número de diapositiva 5">
            <a:extLst>
              <a:ext uri="{FF2B5EF4-FFF2-40B4-BE49-F238E27FC236}">
                <a16:creationId xmlns:a16="http://schemas.microsoft.com/office/drawing/2014/main" id="{98A209F6-CF8A-48C8-8556-B07B1F6DB180}"/>
              </a:ext>
            </a:extLst>
          </p:cNvPr>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7" name="Picture 7">
            <a:extLst>
              <a:ext uri="{FF2B5EF4-FFF2-40B4-BE49-F238E27FC236}">
                <a16:creationId xmlns:a16="http://schemas.microsoft.com/office/drawing/2014/main" id="{5773F141-B55D-4A9E-80BD-61F0BFD7996A}"/>
              </a:ext>
            </a:extLst>
          </p:cNvPr>
          <p:cNvPicPr/>
          <p:nvPr/>
        </p:nvPicPr>
        <p:blipFill>
          <a:blip r:embed="rId5"/>
          <a:stretch>
            <a:fillRect/>
          </a:stretch>
        </p:blipFill>
        <p:spPr>
          <a:xfrm>
            <a:off x="3031144" y="4157932"/>
            <a:ext cx="5181204" cy="2700068"/>
          </a:xfrm>
          <a:prstGeom prst="rect">
            <a:avLst/>
          </a:prstGeom>
        </p:spPr>
      </p:pic>
    </p:spTree>
    <p:extLst>
      <p:ext uri="{BB962C8B-B14F-4D97-AF65-F5344CB8AC3E}">
        <p14:creationId xmlns:p14="http://schemas.microsoft.com/office/powerpoint/2010/main" val="1048044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Próximos</a:t>
            </a:r>
            <a:r>
              <a:rPr lang="en-US" dirty="0"/>
              <a:t> </a:t>
            </a:r>
            <a:r>
              <a:rPr lang="en-US" dirty="0" err="1"/>
              <a:t>pasos</a:t>
            </a:r>
            <a:endParaRPr lang="en-US" dirty="0"/>
          </a:p>
        </p:txBody>
      </p:sp>
      <p:sp>
        <p:nvSpPr>
          <p:cNvPr id="6" name="Content Placeholder 5"/>
          <p:cNvSpPr>
            <a:spLocks noGrp="1"/>
          </p:cNvSpPr>
          <p:nvPr>
            <p:ph idx="1"/>
          </p:nvPr>
        </p:nvSpPr>
        <p:spPr>
          <a:xfrm>
            <a:off x="1981199" y="1398494"/>
            <a:ext cx="8532811" cy="4816916"/>
          </a:xfrm>
        </p:spPr>
        <p:txBody>
          <a:bodyPr>
            <a:noAutofit/>
          </a:bodyPr>
          <a:lstStyle/>
          <a:p>
            <a:pPr>
              <a:lnSpc>
                <a:spcPct val="100000"/>
              </a:lnSpc>
              <a:spcAft>
                <a:spcPts val="600"/>
              </a:spcAft>
            </a:pPr>
            <a:r>
              <a:rPr lang="en-US" sz="1800" dirty="0" err="1"/>
              <a:t>Integrar</a:t>
            </a:r>
            <a:r>
              <a:rPr lang="en-US" sz="1800" dirty="0"/>
              <a:t> </a:t>
            </a:r>
            <a:r>
              <a:rPr lang="en-US" sz="1800" dirty="0" err="1"/>
              <a:t>otros</a:t>
            </a:r>
            <a:r>
              <a:rPr lang="en-US" sz="1800" dirty="0"/>
              <a:t> drivers de </a:t>
            </a:r>
            <a:r>
              <a:rPr lang="en-US" sz="1800" dirty="0" err="1"/>
              <a:t>cambio</a:t>
            </a:r>
            <a:r>
              <a:rPr lang="en-US" sz="1800" dirty="0"/>
              <a:t> (e.g. </a:t>
            </a:r>
            <a:r>
              <a:rPr lang="en-US" sz="1800" dirty="0" err="1"/>
              <a:t>deforestación</a:t>
            </a:r>
            <a:r>
              <a:rPr lang="en-US" sz="1800" dirty="0"/>
              <a:t> en Honduras) – </a:t>
            </a:r>
            <a:r>
              <a:rPr lang="en-US" sz="1800" dirty="0" err="1"/>
              <a:t>ya</a:t>
            </a:r>
            <a:r>
              <a:rPr lang="en-US" sz="1800" dirty="0"/>
              <a:t> se </a:t>
            </a:r>
            <a:r>
              <a:rPr lang="en-US" sz="1800" dirty="0" err="1"/>
              <a:t>hizo</a:t>
            </a:r>
            <a:r>
              <a:rPr lang="en-US" sz="1800" dirty="0"/>
              <a:t>…</a:t>
            </a:r>
          </a:p>
        </p:txBody>
      </p:sp>
      <p:sp>
        <p:nvSpPr>
          <p:cNvPr id="3" name="Date Placeholder 2"/>
          <p:cNvSpPr>
            <a:spLocks noGrp="1"/>
          </p:cNvSpPr>
          <p:nvPr>
            <p:ph type="dt" sz="half" idx="10"/>
          </p:nvPr>
        </p:nvSpPr>
        <p:spPr/>
        <p:txBody>
          <a:bodyPr/>
          <a:lstStyle/>
          <a:p>
            <a:r>
              <a:rPr lang="es-MX"/>
              <a:t>21/11/2017</a:t>
            </a:r>
            <a:endParaRPr lang="en-US"/>
          </a:p>
        </p:txBody>
      </p:sp>
      <p:sp>
        <p:nvSpPr>
          <p:cNvPr id="5" name="Footer Placeholder 4"/>
          <p:cNvSpPr>
            <a:spLocks noGrp="1"/>
          </p:cNvSpPr>
          <p:nvPr>
            <p:ph type="ftr" sz="quarter" idx="11"/>
          </p:nvPr>
        </p:nvSpPr>
        <p:spPr/>
        <p:txBody>
          <a:bodyPr/>
          <a:lstStyle/>
          <a:p>
            <a:r>
              <a:rPr lang="en-US"/>
              <a:t>Potencial de la Bioenergía en República Dominicana, Santo Domingo, RD</a:t>
            </a:r>
            <a:endParaRPr lang="en-US" dirty="0"/>
          </a:p>
        </p:txBody>
      </p:sp>
      <p:sp>
        <p:nvSpPr>
          <p:cNvPr id="7" name="Slide Number Placeholder 6"/>
          <p:cNvSpPr>
            <a:spLocks noGrp="1"/>
          </p:cNvSpPr>
          <p:nvPr>
            <p:ph type="sldNum" sz="quarter" idx="12"/>
          </p:nvPr>
        </p:nvSpPr>
        <p:spPr/>
        <p:txBody>
          <a:bodyPr/>
          <a:lstStyle/>
          <a:p>
            <a:fld id="{ADBC527B-F730-4E09-B695-5C10DEF7916F}" type="slidenum">
              <a:rPr lang="en-US" smtClean="0"/>
              <a:pPr/>
              <a:t>70</a:t>
            </a:fld>
            <a:endParaRPr lang="en-US"/>
          </a:p>
        </p:txBody>
      </p:sp>
      <p:pic>
        <p:nvPicPr>
          <p:cNvPr id="1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79830" y="1805306"/>
            <a:ext cx="7996494" cy="4992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52627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150BB0-2876-48FA-AC60-670963EC1675}"/>
              </a:ext>
            </a:extLst>
          </p:cNvPr>
          <p:cNvSpPr>
            <a:spLocks noGrp="1"/>
          </p:cNvSpPr>
          <p:nvPr>
            <p:ph type="title"/>
          </p:nvPr>
        </p:nvSpPr>
        <p:spPr/>
        <p:txBody>
          <a:bodyPr/>
          <a:lstStyle/>
          <a:p>
            <a:r>
              <a:rPr lang="es-MX" dirty="0" err="1"/>
              <a:t>Accepted</a:t>
            </a:r>
            <a:r>
              <a:rPr lang="es-MX" dirty="0"/>
              <a:t> </a:t>
            </a:r>
            <a:r>
              <a:rPr lang="es-MX" dirty="0" err="1"/>
              <a:t>abstract</a:t>
            </a:r>
            <a:endParaRPr lang="en-US" dirty="0"/>
          </a:p>
        </p:txBody>
      </p:sp>
      <p:sp>
        <p:nvSpPr>
          <p:cNvPr id="3" name="Marcador de contenido 2">
            <a:extLst>
              <a:ext uri="{FF2B5EF4-FFF2-40B4-BE49-F238E27FC236}">
                <a16:creationId xmlns:a16="http://schemas.microsoft.com/office/drawing/2014/main" id="{E8ECCB85-5908-4B49-B4BF-2893B0FA01A6}"/>
              </a:ext>
            </a:extLst>
          </p:cNvPr>
          <p:cNvSpPr>
            <a:spLocks noGrp="1"/>
          </p:cNvSpPr>
          <p:nvPr>
            <p:ph idx="1"/>
          </p:nvPr>
        </p:nvSpPr>
        <p:spPr/>
        <p:txBody>
          <a:bodyPr>
            <a:normAutofit fontScale="77500" lnSpcReduction="20000"/>
          </a:bodyPr>
          <a:lstStyle/>
          <a:p>
            <a:r>
              <a:rPr lang="en-US" dirty="0"/>
              <a:t>Understanding the role that traditional woodfuel demand could play on deforestation or forest degradation can be difficult because both processes are driven by many causes simultaneously. Evidence from the past decades indicates that woodfuel demand alone rarely drives deforestation, although it may serve a facilitating role in conjunction with other processes. For example, agricultural expansion is often the root cause of deforestation and, in many instances; woodfuels are supplied as by-products when land is cleared for farming. On the other hand, woodfuel demand does, in some circumstances, contribute to forest degradation. In trying to better understand woodfuel-driven degradation within landscapes also experiencing deforestation, we developed MoFuSS (Modeling Fuelwood Savings Scenarios), a dynamic model that simulates the spatiotemporal effect of woodfuel harvesting on aboveground biomass, which also accounts for land use changes driven by other causes (e.g. land cleared for farming). We show selected results from case studies in Honduras, Haiti, and south India, including an ongoing validation effort using field data and satellite imagery in the Yucatan Peninsula, Mexico. We conclude by recommending future research directions towards understanding more subtle and long term impacts of chronic woodfuel extraction on the environment, such as 1) species composition when particular species are selectively targeted; 2) genetic erosion when sexual reproduction is inhibited, such as short-cycle coppicing systems for charcoal production; 3) topsoil sterilization and incidences of pests when clear cutting is the main management practice; 4) altered fire regimes in charcoal producing areas; and 5) vegetation recovery thresholds that could lead to unwanted succession outcomes after years of intensive management (e.g. colonization by an invasive shrub). "</a:t>
            </a:r>
            <a:r>
              <a:rPr lang="en-US" dirty="0" err="1"/>
              <a:t>Bailis_panel</a:t>
            </a:r>
            <a:r>
              <a:rPr lang="en-US" dirty="0"/>
              <a:t>"</a:t>
            </a:r>
          </a:p>
        </p:txBody>
      </p:sp>
      <p:sp>
        <p:nvSpPr>
          <p:cNvPr id="4" name="Marcador de fecha 3">
            <a:extLst>
              <a:ext uri="{FF2B5EF4-FFF2-40B4-BE49-F238E27FC236}">
                <a16:creationId xmlns:a16="http://schemas.microsoft.com/office/drawing/2014/main" id="{5ADCCCF3-D760-4FC0-8E01-217FACC95BAF}"/>
              </a:ext>
            </a:extLst>
          </p:cNvPr>
          <p:cNvSpPr>
            <a:spLocks noGrp="1"/>
          </p:cNvSpPr>
          <p:nvPr>
            <p:ph type="dt" sz="half" idx="10"/>
          </p:nvPr>
        </p:nvSpPr>
        <p:spPr/>
        <p:txBody>
          <a:bodyPr/>
          <a:lstStyle/>
          <a:p>
            <a:r>
              <a:rPr lang="es-MX"/>
              <a:t>21/11/2017</a:t>
            </a:r>
          </a:p>
        </p:txBody>
      </p:sp>
      <p:sp>
        <p:nvSpPr>
          <p:cNvPr id="5" name="Marcador de pie de página 4">
            <a:extLst>
              <a:ext uri="{FF2B5EF4-FFF2-40B4-BE49-F238E27FC236}">
                <a16:creationId xmlns:a16="http://schemas.microsoft.com/office/drawing/2014/main" id="{121854B8-F0AD-4C85-969F-09C9203E88A5}"/>
              </a:ext>
            </a:extLst>
          </p:cNvPr>
          <p:cNvSpPr>
            <a:spLocks noGrp="1"/>
          </p:cNvSpPr>
          <p:nvPr>
            <p:ph type="ftr" sz="quarter" idx="11"/>
          </p:nvPr>
        </p:nvSpPr>
        <p:spPr/>
        <p:txBody>
          <a:bodyPr/>
          <a:lstStyle/>
          <a:p>
            <a:r>
              <a:rPr lang="en-US"/>
              <a:t>Potencial de la Bioenergía en República Dominicana, Santo Domingo, RD</a:t>
            </a:r>
            <a:endParaRPr lang="es-MX" dirty="0"/>
          </a:p>
        </p:txBody>
      </p:sp>
      <p:sp>
        <p:nvSpPr>
          <p:cNvPr id="6" name="Marcador de número de diapositiva 5">
            <a:extLst>
              <a:ext uri="{FF2B5EF4-FFF2-40B4-BE49-F238E27FC236}">
                <a16:creationId xmlns:a16="http://schemas.microsoft.com/office/drawing/2014/main" id="{ADFA64F5-DB1B-4671-AB3F-01978AA2DF39}"/>
              </a:ext>
            </a:extLst>
          </p:cNvPr>
          <p:cNvSpPr>
            <a:spLocks noGrp="1"/>
          </p:cNvSpPr>
          <p:nvPr>
            <p:ph type="sldNum" sz="quarter" idx="12"/>
          </p:nvPr>
        </p:nvSpPr>
        <p:spPr/>
        <p:txBody>
          <a:bodyPr/>
          <a:lstStyle/>
          <a:p>
            <a:fld id="{A31CF098-8A3F-44A3-A489-05F914356CD6}" type="slidenum">
              <a:rPr lang="es-MX" smtClean="0"/>
              <a:t>71</a:t>
            </a:fld>
            <a:endParaRPr lang="es-MX"/>
          </a:p>
        </p:txBody>
      </p:sp>
    </p:spTree>
    <p:extLst>
      <p:ext uri="{BB962C8B-B14F-4D97-AF65-F5344CB8AC3E}">
        <p14:creationId xmlns:p14="http://schemas.microsoft.com/office/powerpoint/2010/main" val="22652527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1591" y="4921655"/>
            <a:ext cx="1756083" cy="1143790"/>
          </a:xfrm>
          <a:prstGeom prst="rect">
            <a:avLst/>
          </a:prstGeom>
        </p:spPr>
      </p:pic>
      <p:sp>
        <p:nvSpPr>
          <p:cNvPr id="3" name="2 CuadroTexto"/>
          <p:cNvSpPr txBox="1"/>
          <p:nvPr/>
        </p:nvSpPr>
        <p:spPr>
          <a:xfrm>
            <a:off x="2108517" y="2472951"/>
            <a:ext cx="7043133" cy="707886"/>
          </a:xfrm>
          <a:prstGeom prst="rect">
            <a:avLst/>
          </a:prstGeom>
          <a:noFill/>
        </p:spPr>
        <p:txBody>
          <a:bodyPr wrap="square" rtlCol="0">
            <a:spAutoFit/>
          </a:bodyPr>
          <a:lstStyle/>
          <a:p>
            <a:pPr algn="ctr"/>
            <a:r>
              <a:rPr lang="es-MX" sz="2000" b="1" dirty="0">
                <a:solidFill>
                  <a:srgbClr val="C00000"/>
                </a:solidFill>
                <a:latin typeface="Arial" panose="020B0604020202020204" pitchFamily="34" charset="0"/>
                <a:cs typeface="Arial" panose="020B0604020202020204" pitchFamily="34" charset="0"/>
              </a:rPr>
              <a:t>Sistema Estadístico y Geográfico para la Evaluación del Potencial Energético de los Recursos </a:t>
            </a:r>
            <a:r>
              <a:rPr lang="es-MX" sz="2000" b="1" dirty="0" err="1">
                <a:solidFill>
                  <a:srgbClr val="C00000"/>
                </a:solidFill>
                <a:latin typeface="Arial" panose="020B0604020202020204" pitchFamily="34" charset="0"/>
                <a:cs typeface="Arial" panose="020B0604020202020204" pitchFamily="34" charset="0"/>
              </a:rPr>
              <a:t>Biomásicos</a:t>
            </a:r>
            <a:endParaRPr lang="es-MX" sz="2000" b="1" i="1" dirty="0">
              <a:solidFill>
                <a:srgbClr val="C00000"/>
              </a:solidFill>
              <a:latin typeface="Arial" panose="020B0604020202020204" pitchFamily="34" charset="0"/>
              <a:cs typeface="Arial" panose="020B0604020202020204" pitchFamily="34" charset="0"/>
            </a:endParaRPr>
          </a:p>
        </p:txBody>
      </p:sp>
      <p:pic>
        <p:nvPicPr>
          <p:cNvPr id="5" name="4 Imagen"/>
          <p:cNvPicPr>
            <a:picLocks noChangeAspect="1"/>
          </p:cNvPicPr>
          <p:nvPr/>
        </p:nvPicPr>
        <p:blipFill rotWithShape="1">
          <a:blip r:embed="rId3" cstate="print">
            <a:extLst>
              <a:ext uri="{28A0092B-C50C-407E-A947-70E740481C1C}">
                <a14:useLocalDpi xmlns:a14="http://schemas.microsoft.com/office/drawing/2010/main" val="0"/>
              </a:ext>
            </a:extLst>
          </a:blip>
          <a:srcRect l="35923" t="25466" r="35728" b="26227"/>
          <a:stretch/>
        </p:blipFill>
        <p:spPr>
          <a:xfrm>
            <a:off x="9295666" y="2430229"/>
            <a:ext cx="904790" cy="854757"/>
          </a:xfrm>
          <a:prstGeom prst="rect">
            <a:avLst/>
          </a:prstGeom>
        </p:spPr>
      </p:pic>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7538" y="3445006"/>
            <a:ext cx="1726193" cy="1230352"/>
          </a:xfrm>
          <a:prstGeom prst="rect">
            <a:avLst/>
          </a:prstGeom>
        </p:spPr>
      </p:pic>
      <p:sp>
        <p:nvSpPr>
          <p:cNvPr id="24" name="AutoShape 6" descr="Firma correo v5.0"/>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25" name="AutoShape 8" descr="Firma correo v5.0"/>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26" name="25 Rectángulo"/>
          <p:cNvSpPr/>
          <p:nvPr/>
        </p:nvSpPr>
        <p:spPr>
          <a:xfrm>
            <a:off x="1524000" y="6691672"/>
            <a:ext cx="9144000" cy="166328"/>
          </a:xfrm>
          <a:prstGeom prst="rect">
            <a:avLst/>
          </a:prstGeom>
          <a:solidFill>
            <a:srgbClr val="A90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0" name="29 Rectángulo"/>
          <p:cNvSpPr/>
          <p:nvPr/>
        </p:nvSpPr>
        <p:spPr>
          <a:xfrm>
            <a:off x="1524000" y="-27384"/>
            <a:ext cx="9144000" cy="187722"/>
          </a:xfrm>
          <a:prstGeom prst="rect">
            <a:avLst/>
          </a:prstGeom>
          <a:solidFill>
            <a:srgbClr val="A90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9567" y="3429000"/>
            <a:ext cx="1943237" cy="12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n 16"/>
          <p:cNvPicPr>
            <a:picLocks noChangeAspect="1"/>
          </p:cNvPicPr>
          <p:nvPr/>
        </p:nvPicPr>
        <p:blipFill rotWithShape="1">
          <a:blip r:embed="rId6" cstate="print">
            <a:extLst>
              <a:ext uri="{28A0092B-C50C-407E-A947-70E740481C1C}">
                <a14:useLocalDpi xmlns:a14="http://schemas.microsoft.com/office/drawing/2010/main" val="0"/>
              </a:ext>
            </a:extLst>
          </a:blip>
          <a:srcRect l="30663" t="16523" r="19367" b="11123"/>
          <a:stretch/>
        </p:blipFill>
        <p:spPr>
          <a:xfrm>
            <a:off x="5060409" y="4925520"/>
            <a:ext cx="1943237" cy="1281229"/>
          </a:xfrm>
          <a:prstGeom prst="rect">
            <a:avLst/>
          </a:prstGeom>
        </p:spPr>
      </p:pic>
      <p:pic>
        <p:nvPicPr>
          <p:cNvPr id="16" name="15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0692" y="4942868"/>
            <a:ext cx="1943236" cy="1246358"/>
          </a:xfrm>
          <a:prstGeom prst="rect">
            <a:avLst/>
          </a:prstGeom>
        </p:spPr>
      </p:pic>
      <p:pic>
        <p:nvPicPr>
          <p:cNvPr id="32" name="Imagen 31" descr="world's largest dry biomass-fired power plant Oy Alhomes Kraft in Pietarsaari - Finland.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84622" y="3432556"/>
            <a:ext cx="1926827" cy="1242803"/>
          </a:xfrm>
          <a:prstGeom prst="rect">
            <a:avLst/>
          </a:prstGeom>
        </p:spPr>
      </p:pic>
      <p:pic>
        <p:nvPicPr>
          <p:cNvPr id="3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5383819" y="3094748"/>
            <a:ext cx="1352504" cy="202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4"/>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927648" y="4942869"/>
            <a:ext cx="1966280" cy="1242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36 Imag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60409" y="4942868"/>
            <a:ext cx="1919620" cy="1263880"/>
          </a:xfrm>
          <a:prstGeom prst="rect">
            <a:avLst/>
          </a:prstGeom>
        </p:spPr>
      </p:pic>
      <p:sp>
        <p:nvSpPr>
          <p:cNvPr id="38" name="2 CuadroTexto">
            <a:extLst>
              <a:ext uri="{FF2B5EF4-FFF2-40B4-BE49-F238E27FC236}">
                <a16:creationId xmlns:a16="http://schemas.microsoft.com/office/drawing/2014/main" id="{206BDA55-D1AB-486D-8CAA-A4DA4D4DFA20}"/>
              </a:ext>
            </a:extLst>
          </p:cNvPr>
          <p:cNvSpPr txBox="1"/>
          <p:nvPr/>
        </p:nvSpPr>
        <p:spPr>
          <a:xfrm>
            <a:off x="1679576" y="1424971"/>
            <a:ext cx="8736905" cy="584775"/>
          </a:xfrm>
          <a:prstGeom prst="rect">
            <a:avLst/>
          </a:prstGeom>
          <a:noFill/>
        </p:spPr>
        <p:txBody>
          <a:bodyPr wrap="square" rtlCol="0">
            <a:spAutoFit/>
          </a:bodyPr>
          <a:lstStyle/>
          <a:p>
            <a:pPr algn="ctr"/>
            <a:r>
              <a:rPr lang="es-MX" sz="1600" dirty="0">
                <a:latin typeface="Arial" panose="020B0604020202020204" pitchFamily="34" charset="0"/>
                <a:cs typeface="Arial" panose="020B0604020202020204" pitchFamily="34" charset="0"/>
              </a:rPr>
              <a:t>Fortalecimiento de la capacidad de los países de América Central en la elaboración de las políticas y estrategias de energía sostenible </a:t>
            </a:r>
            <a:endParaRPr lang="es-MX" sz="1600" i="1" dirty="0">
              <a:latin typeface="Arial" panose="020B0604020202020204" pitchFamily="34" charset="0"/>
              <a:cs typeface="Arial" panose="020B0604020202020204" pitchFamily="34" charset="0"/>
            </a:endParaRPr>
          </a:p>
        </p:txBody>
      </p:sp>
      <p:pic>
        <p:nvPicPr>
          <p:cNvPr id="28" name="Imagen 27">
            <a:extLst>
              <a:ext uri="{FF2B5EF4-FFF2-40B4-BE49-F238E27FC236}">
                <a16:creationId xmlns:a16="http://schemas.microsoft.com/office/drawing/2014/main" id="{632CA900-076A-4A2A-BB28-C4DD70BBE5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4172" y="189456"/>
            <a:ext cx="1136327" cy="1236139"/>
          </a:xfrm>
          <a:prstGeom prst="rect">
            <a:avLst/>
          </a:prstGeom>
        </p:spPr>
      </p:pic>
      <p:pic>
        <p:nvPicPr>
          <p:cNvPr id="39" name="Imagen 38">
            <a:extLst>
              <a:ext uri="{FF2B5EF4-FFF2-40B4-BE49-F238E27FC236}">
                <a16:creationId xmlns:a16="http://schemas.microsoft.com/office/drawing/2014/main" id="{EC92A58A-9F22-42FD-8555-0BE6013DD03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71052" y="206738"/>
            <a:ext cx="2362200" cy="952500"/>
          </a:xfrm>
          <a:prstGeom prst="rect">
            <a:avLst/>
          </a:prstGeom>
        </p:spPr>
      </p:pic>
      <p:pic>
        <p:nvPicPr>
          <p:cNvPr id="41" name="Imagen 40">
            <a:extLst>
              <a:ext uri="{FF2B5EF4-FFF2-40B4-BE49-F238E27FC236}">
                <a16:creationId xmlns:a16="http://schemas.microsoft.com/office/drawing/2014/main" id="{A95DB1C1-AA8C-4E62-B24D-13C4D882DAB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51883" y="181144"/>
            <a:ext cx="1237865" cy="1251307"/>
          </a:xfrm>
          <a:prstGeom prst="rect">
            <a:avLst/>
          </a:prstGeom>
        </p:spPr>
      </p:pic>
      <p:sp>
        <p:nvSpPr>
          <p:cNvPr id="42" name="CuadroTexto 41">
            <a:extLst>
              <a:ext uri="{FF2B5EF4-FFF2-40B4-BE49-F238E27FC236}">
                <a16:creationId xmlns:a16="http://schemas.microsoft.com/office/drawing/2014/main" id="{5327327B-C467-4315-A6AD-34DA0FF22356}"/>
              </a:ext>
            </a:extLst>
          </p:cNvPr>
          <p:cNvSpPr txBox="1"/>
          <p:nvPr/>
        </p:nvSpPr>
        <p:spPr>
          <a:xfrm>
            <a:off x="3865132" y="6348241"/>
            <a:ext cx="5240537" cy="323165"/>
          </a:xfrm>
          <a:prstGeom prst="rect">
            <a:avLst/>
          </a:prstGeom>
          <a:noFill/>
        </p:spPr>
        <p:txBody>
          <a:bodyPr wrap="none" rtlCol="0">
            <a:spAutoFit/>
          </a:bodyPr>
          <a:lstStyle/>
          <a:p>
            <a:r>
              <a:rPr lang="es-MX" sz="1500" dirty="0"/>
              <a:t>Oficinas del MEM, Santo Domingo, 12 de Julio de 2017</a:t>
            </a:r>
          </a:p>
        </p:txBody>
      </p:sp>
      <p:pic>
        <p:nvPicPr>
          <p:cNvPr id="44" name="Imagen 43">
            <a:extLst>
              <a:ext uri="{FF2B5EF4-FFF2-40B4-BE49-F238E27FC236}">
                <a16:creationId xmlns:a16="http://schemas.microsoft.com/office/drawing/2014/main" id="{FE5348DC-CAB0-4306-A4A9-EB7930A94CD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63655" y="206739"/>
            <a:ext cx="2350307" cy="1044583"/>
          </a:xfrm>
          <a:prstGeom prst="rect">
            <a:avLst/>
          </a:prstGeom>
        </p:spPr>
      </p:pic>
      <p:sp>
        <p:nvSpPr>
          <p:cNvPr id="47" name="CuadroTexto 46">
            <a:extLst>
              <a:ext uri="{FF2B5EF4-FFF2-40B4-BE49-F238E27FC236}">
                <a16:creationId xmlns:a16="http://schemas.microsoft.com/office/drawing/2014/main" id="{A6A349DF-AE1D-4B07-80EC-A69F95DB5D36}"/>
              </a:ext>
            </a:extLst>
          </p:cNvPr>
          <p:cNvSpPr txBox="1"/>
          <p:nvPr/>
        </p:nvSpPr>
        <p:spPr>
          <a:xfrm>
            <a:off x="4432496" y="3068961"/>
            <a:ext cx="3531736" cy="323165"/>
          </a:xfrm>
          <a:prstGeom prst="rect">
            <a:avLst/>
          </a:prstGeom>
          <a:noFill/>
        </p:spPr>
        <p:txBody>
          <a:bodyPr wrap="none" rtlCol="0">
            <a:spAutoFit/>
          </a:bodyPr>
          <a:lstStyle/>
          <a:p>
            <a:r>
              <a:rPr lang="es-MX" sz="1500" dirty="0"/>
              <a:t>Adrián </a:t>
            </a:r>
            <a:r>
              <a:rPr lang="es-MX" sz="1500" dirty="0" err="1"/>
              <a:t>Ghilardi</a:t>
            </a:r>
            <a:r>
              <a:rPr lang="es-MX" sz="1500" dirty="0"/>
              <a:t> CIGA &amp; ENES, UNAM</a:t>
            </a:r>
          </a:p>
        </p:txBody>
      </p:sp>
    </p:spTree>
    <p:extLst>
      <p:ext uri="{BB962C8B-B14F-4D97-AF65-F5344CB8AC3E}">
        <p14:creationId xmlns:p14="http://schemas.microsoft.com/office/powerpoint/2010/main" val="32333420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15092" y="622833"/>
            <a:ext cx="6945404" cy="646331"/>
          </a:xfrm>
          <a:noFill/>
        </p:spPr>
        <p:txBody>
          <a:bodyPr vert="horz" wrap="square" lIns="91440" tIns="45720" rIns="91440" bIns="45720" rtlCol="0" anchor="ctr">
            <a:spAutoFit/>
          </a:bodyPr>
          <a:lstStyle/>
          <a:p>
            <a:r>
              <a:rPr lang="es-ES_tradnl" b="1" dirty="0">
                <a:solidFill>
                  <a:srgbClr val="C00000"/>
                </a:solidFill>
                <a:latin typeface="Arial" panose="020B0604020202020204" pitchFamily="34" charset="0"/>
                <a:ea typeface="+mn-ea"/>
                <a:cs typeface="Arial" panose="020B0604020202020204" pitchFamily="34" charset="0"/>
              </a:rPr>
              <a:t>Objetivo general</a:t>
            </a:r>
          </a:p>
        </p:txBody>
      </p:sp>
      <p:sp>
        <p:nvSpPr>
          <p:cNvPr id="3" name="Marcador de contenido 2"/>
          <p:cNvSpPr>
            <a:spLocks noGrp="1"/>
          </p:cNvSpPr>
          <p:nvPr>
            <p:ph idx="1"/>
          </p:nvPr>
        </p:nvSpPr>
        <p:spPr>
          <a:xfrm>
            <a:off x="1991544" y="2132857"/>
            <a:ext cx="8229600" cy="4525963"/>
          </a:xfrm>
        </p:spPr>
        <p:txBody>
          <a:bodyPr>
            <a:normAutofit fontScale="77500" lnSpcReduction="20000"/>
          </a:bodyPr>
          <a:lstStyle/>
          <a:p>
            <a:pPr marL="0" indent="0" algn="just">
              <a:buNone/>
            </a:pPr>
            <a:r>
              <a:rPr lang="es-MX" sz="2400" dirty="0">
                <a:latin typeface="Arial" panose="020B0604020202020204" pitchFamily="34" charset="0"/>
                <a:cs typeface="Arial" panose="020B0604020202020204" pitchFamily="34" charset="0"/>
              </a:rPr>
              <a:t>Elaboración de un sistema estadístico y geográfico para evaluar el potencial energético de los recursos </a:t>
            </a:r>
            <a:r>
              <a:rPr lang="es-MX" sz="2400" dirty="0" err="1">
                <a:latin typeface="Arial" panose="020B0604020202020204" pitchFamily="34" charset="0"/>
                <a:cs typeface="Arial" panose="020B0604020202020204" pitchFamily="34" charset="0"/>
              </a:rPr>
              <a:t>biomásicos</a:t>
            </a:r>
            <a:r>
              <a:rPr lang="es-MX" sz="2400" dirty="0">
                <a:latin typeface="Arial" panose="020B0604020202020204" pitchFamily="34" charset="0"/>
                <a:cs typeface="Arial" panose="020B0604020202020204" pitchFamily="34" charset="0"/>
              </a:rPr>
              <a:t> en la República Dominicana.</a:t>
            </a:r>
          </a:p>
          <a:p>
            <a:pPr marL="457200" indent="-457200" algn="just">
              <a:buFont typeface="+mj-lt"/>
              <a:buAutoNum type="arabicPeriod"/>
            </a:pPr>
            <a:endParaRPr lang="es-MX" sz="2400" dirty="0">
              <a:latin typeface="Arial" panose="020B0604020202020204" pitchFamily="34" charset="0"/>
              <a:cs typeface="Arial" panose="020B0604020202020204" pitchFamily="34" charset="0"/>
            </a:endParaRPr>
          </a:p>
          <a:p>
            <a:pPr marL="457200" indent="-457200" algn="just">
              <a:buFont typeface="+mj-lt"/>
              <a:buAutoNum type="arabicPeriod"/>
            </a:pPr>
            <a:r>
              <a:rPr lang="es-MX" sz="2400" dirty="0">
                <a:latin typeface="Arial" panose="020B0604020202020204" pitchFamily="34" charset="0"/>
                <a:cs typeface="Arial" panose="020B0604020202020204" pitchFamily="34" charset="0"/>
              </a:rPr>
              <a:t>Residuos forestales y de la industria forestal. </a:t>
            </a:r>
          </a:p>
          <a:p>
            <a:pPr marL="457200" indent="-457200" algn="just">
              <a:buFont typeface="+mj-lt"/>
              <a:buAutoNum type="arabicPeriod"/>
            </a:pPr>
            <a:endParaRPr lang="es-MX" sz="2400" dirty="0">
              <a:latin typeface="Arial" panose="020B0604020202020204" pitchFamily="34" charset="0"/>
              <a:cs typeface="Arial" panose="020B0604020202020204" pitchFamily="34" charset="0"/>
            </a:endParaRPr>
          </a:p>
          <a:p>
            <a:pPr marL="457200" indent="-457200" algn="just">
              <a:buFont typeface="+mj-lt"/>
              <a:buAutoNum type="arabicPeriod"/>
            </a:pPr>
            <a:r>
              <a:rPr lang="es-MX" sz="2400" dirty="0">
                <a:latin typeface="Arial" panose="020B0604020202020204" pitchFamily="34" charset="0"/>
                <a:cs typeface="Arial" panose="020B0604020202020204" pitchFamily="34" charset="0"/>
              </a:rPr>
              <a:t>Residuos agrícolas y agroindustriales.</a:t>
            </a:r>
          </a:p>
          <a:p>
            <a:pPr marL="457200" indent="-457200" algn="just">
              <a:buFont typeface="+mj-lt"/>
              <a:buAutoNum type="arabicPeriod"/>
            </a:pPr>
            <a:endParaRPr lang="es-MX" sz="2400" dirty="0">
              <a:latin typeface="Arial" panose="020B0604020202020204" pitchFamily="34" charset="0"/>
              <a:cs typeface="Arial" panose="020B0604020202020204" pitchFamily="34" charset="0"/>
            </a:endParaRPr>
          </a:p>
          <a:p>
            <a:pPr marL="457200" indent="-457200" algn="just">
              <a:buFont typeface="+mj-lt"/>
              <a:buAutoNum type="arabicPeriod"/>
            </a:pPr>
            <a:r>
              <a:rPr lang="es-MX" sz="2400" dirty="0">
                <a:latin typeface="Arial" panose="020B0604020202020204" pitchFamily="34" charset="0"/>
                <a:cs typeface="Arial" panose="020B0604020202020204" pitchFamily="34" charset="0"/>
              </a:rPr>
              <a:t>Residuos pecuarios, pesqueros y acuícolas.</a:t>
            </a:r>
          </a:p>
          <a:p>
            <a:pPr marL="457200" indent="-457200" algn="just">
              <a:buFont typeface="+mj-lt"/>
              <a:buAutoNum type="arabicPeriod"/>
            </a:pPr>
            <a:endParaRPr lang="es-MX" sz="2400" dirty="0">
              <a:latin typeface="Arial" panose="020B0604020202020204" pitchFamily="34" charset="0"/>
              <a:cs typeface="Arial" panose="020B0604020202020204" pitchFamily="34" charset="0"/>
            </a:endParaRPr>
          </a:p>
          <a:p>
            <a:pPr marL="457200" indent="-457200" algn="just">
              <a:buFont typeface="+mj-lt"/>
              <a:buAutoNum type="arabicPeriod"/>
            </a:pPr>
            <a:r>
              <a:rPr lang="es-MX" sz="2400" dirty="0">
                <a:latin typeface="Arial" panose="020B0604020202020204" pitchFamily="34" charset="0"/>
                <a:cs typeface="Arial" panose="020B0604020202020204" pitchFamily="34" charset="0"/>
              </a:rPr>
              <a:t>Residuos urbanos.</a:t>
            </a:r>
          </a:p>
          <a:p>
            <a:pPr marL="457200" indent="-457200" algn="just">
              <a:buFont typeface="+mj-lt"/>
              <a:buAutoNum type="arabicPeriod"/>
            </a:pPr>
            <a:endParaRPr lang="es-MX" sz="2400" dirty="0">
              <a:latin typeface="Arial" panose="020B0604020202020204" pitchFamily="34" charset="0"/>
              <a:cs typeface="Arial" panose="020B0604020202020204" pitchFamily="34" charset="0"/>
            </a:endParaRPr>
          </a:p>
          <a:p>
            <a:pPr marL="457200" indent="-457200" algn="just">
              <a:buFont typeface="+mj-lt"/>
              <a:buAutoNum type="arabicPeriod"/>
            </a:pPr>
            <a:r>
              <a:rPr lang="es-MX" sz="2400" dirty="0">
                <a:latin typeface="Arial" panose="020B0604020202020204" pitchFamily="34" charset="0"/>
                <a:cs typeface="Arial" panose="020B0604020202020204" pitchFamily="34" charset="0"/>
              </a:rPr>
              <a:t>Cultivos energéticos.</a:t>
            </a:r>
          </a:p>
        </p:txBody>
      </p:sp>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l="35729" t="25789" r="35533" b="25527"/>
          <a:stretch/>
        </p:blipFill>
        <p:spPr>
          <a:xfrm>
            <a:off x="2279576" y="318847"/>
            <a:ext cx="1335516" cy="1254302"/>
          </a:xfrm>
          <a:prstGeom prst="rect">
            <a:avLst/>
          </a:prstGeom>
        </p:spPr>
      </p:pic>
      <p:sp>
        <p:nvSpPr>
          <p:cNvPr id="9" name="25 Rectángulo"/>
          <p:cNvSpPr/>
          <p:nvPr/>
        </p:nvSpPr>
        <p:spPr>
          <a:xfrm>
            <a:off x="1524000" y="6691672"/>
            <a:ext cx="9144000" cy="166328"/>
          </a:xfrm>
          <a:prstGeom prst="rect">
            <a:avLst/>
          </a:prstGeom>
          <a:solidFill>
            <a:srgbClr val="A90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06881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Relevancia</a:t>
            </a:r>
          </a:p>
        </p:txBody>
      </p:sp>
      <p:sp>
        <p:nvSpPr>
          <p:cNvPr id="3" name="2 Marcador de contenido"/>
          <p:cNvSpPr>
            <a:spLocks noGrp="1"/>
          </p:cNvSpPr>
          <p:nvPr>
            <p:ph idx="1"/>
          </p:nvPr>
        </p:nvSpPr>
        <p:spPr/>
        <p:txBody>
          <a:bodyPr>
            <a:normAutofit/>
          </a:bodyPr>
          <a:lstStyle/>
          <a:p>
            <a:r>
              <a:rPr lang="es-MX" dirty="0"/>
              <a:t>Muchos actores tienen una voz en la definición de la matriz energética de República Dominicana</a:t>
            </a:r>
          </a:p>
          <a:p>
            <a:r>
              <a:rPr lang="es-MX" dirty="0"/>
              <a:t>Estas opiniones difieren en la forma en que planean utilizar la energía renovable -desde muy poco hasta una meta de total dependencia - es importante entender la viabilidad de sus reclamaciones. </a:t>
            </a:r>
          </a:p>
          <a:p>
            <a:r>
              <a:rPr lang="es-MX" dirty="0"/>
              <a:t>¿Podemos generar suficiente energía renovable a partir de la biomasa sólida para todo el país? </a:t>
            </a:r>
          </a:p>
          <a:p>
            <a:pPr lvl="1"/>
            <a:r>
              <a:rPr lang="es-MX" dirty="0"/>
              <a:t>El objetivo del proyecto es diseñar y codificar herramientas de modelado fáciles de usar para prospectar potenciales plausibles de bioenergía en el espacio y el tiempo. </a:t>
            </a:r>
          </a:p>
          <a:p>
            <a:pPr lvl="1"/>
            <a:r>
              <a:rPr lang="es-MX" dirty="0"/>
              <a:t>Mientras que muchas cosas pueden ser técnicamente posibles, la realización de esos objetivos depende de los deseos sociales y políticos.</a:t>
            </a:r>
          </a:p>
        </p:txBody>
      </p:sp>
    </p:spTree>
    <p:extLst>
      <p:ext uri="{BB962C8B-B14F-4D97-AF65-F5344CB8AC3E}">
        <p14:creationId xmlns:p14="http://schemas.microsoft.com/office/powerpoint/2010/main" val="247931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3500" dirty="0">
                <a:solidFill>
                  <a:srgbClr val="0000FF"/>
                </a:solidFill>
              </a:rPr>
              <a:t>Análisis y modelado espacio-temporal para la planeación (</a:t>
            </a:r>
            <a:r>
              <a:rPr lang="es-ES" sz="3500" dirty="0" err="1">
                <a:solidFill>
                  <a:srgbClr val="0000FF"/>
                </a:solidFill>
              </a:rPr>
              <a:t>bio</a:t>
            </a:r>
            <a:r>
              <a:rPr lang="es-ES" sz="3500" dirty="0">
                <a:solidFill>
                  <a:srgbClr val="0000FF"/>
                </a:solidFill>
              </a:rPr>
              <a:t>)energética: </a:t>
            </a:r>
            <a:r>
              <a:rPr lang="es-ES" sz="3500" dirty="0">
                <a:solidFill>
                  <a:srgbClr val="FF0000"/>
                </a:solidFill>
              </a:rPr>
              <a:t>General</a:t>
            </a:r>
            <a:endParaRPr lang="es-MX" sz="3500" dirty="0"/>
          </a:p>
        </p:txBody>
      </p:sp>
      <p:sp>
        <p:nvSpPr>
          <p:cNvPr id="3" name="2 Marcador de contenido"/>
          <p:cNvSpPr>
            <a:spLocks noGrp="1"/>
          </p:cNvSpPr>
          <p:nvPr>
            <p:ph idx="1"/>
          </p:nvPr>
        </p:nvSpPr>
        <p:spPr/>
        <p:txBody>
          <a:bodyPr/>
          <a:lstStyle/>
          <a:p>
            <a:endParaRPr lang="es-MX"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866" y="1420979"/>
            <a:ext cx="8738375"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3863752" y="5230941"/>
            <a:ext cx="6716916" cy="923330"/>
          </a:xfrm>
          <a:prstGeom prst="rect">
            <a:avLst/>
          </a:prstGeom>
          <a:noFill/>
        </p:spPr>
        <p:txBody>
          <a:bodyPr wrap="square" rtlCol="0">
            <a:spAutoFit/>
          </a:bodyPr>
          <a:lstStyle/>
          <a:p>
            <a:pPr algn="r"/>
            <a:r>
              <a:rPr lang="es-ES" dirty="0">
                <a:solidFill>
                  <a:srgbClr val="0000FF"/>
                </a:solidFill>
              </a:rPr>
              <a:t>Palabras clave cada vez </a:t>
            </a:r>
            <a:r>
              <a:rPr lang="es-ES" b="1" dirty="0">
                <a:solidFill>
                  <a:srgbClr val="0000FF"/>
                </a:solidFill>
              </a:rPr>
              <a:t>más frecuentes</a:t>
            </a:r>
            <a:r>
              <a:rPr lang="es-ES" dirty="0">
                <a:solidFill>
                  <a:srgbClr val="0000FF"/>
                </a:solidFill>
              </a:rPr>
              <a:t>: “GIS-</a:t>
            </a:r>
            <a:r>
              <a:rPr lang="es-ES" dirty="0" err="1">
                <a:solidFill>
                  <a:srgbClr val="0000FF"/>
                </a:solidFill>
              </a:rPr>
              <a:t>based</a:t>
            </a:r>
            <a:r>
              <a:rPr lang="es-ES" dirty="0">
                <a:solidFill>
                  <a:srgbClr val="0000FF"/>
                </a:solidFill>
              </a:rPr>
              <a:t>”; “</a:t>
            </a:r>
            <a:r>
              <a:rPr lang="es-ES" dirty="0" err="1">
                <a:solidFill>
                  <a:srgbClr val="0000FF"/>
                </a:solidFill>
              </a:rPr>
              <a:t>Mapping</a:t>
            </a:r>
            <a:r>
              <a:rPr lang="es-ES" dirty="0">
                <a:solidFill>
                  <a:srgbClr val="0000FF"/>
                </a:solidFill>
              </a:rPr>
              <a:t>”;</a:t>
            </a:r>
          </a:p>
          <a:p>
            <a:pPr algn="r"/>
            <a:r>
              <a:rPr lang="es-ES" dirty="0">
                <a:solidFill>
                  <a:srgbClr val="0000FF"/>
                </a:solidFill>
              </a:rPr>
              <a:t>“Time series”; “</a:t>
            </a:r>
            <a:r>
              <a:rPr lang="es-ES" dirty="0" err="1">
                <a:solidFill>
                  <a:srgbClr val="0000FF"/>
                </a:solidFill>
              </a:rPr>
              <a:t>Spatial</a:t>
            </a:r>
            <a:r>
              <a:rPr lang="es-ES" dirty="0">
                <a:solidFill>
                  <a:srgbClr val="0000FF"/>
                </a:solidFill>
              </a:rPr>
              <a:t> </a:t>
            </a:r>
            <a:r>
              <a:rPr lang="es-ES" dirty="0" err="1">
                <a:solidFill>
                  <a:srgbClr val="0000FF"/>
                </a:solidFill>
              </a:rPr>
              <a:t>analysis</a:t>
            </a:r>
            <a:r>
              <a:rPr lang="es-ES" dirty="0">
                <a:solidFill>
                  <a:srgbClr val="0000FF"/>
                </a:solidFill>
              </a:rPr>
              <a:t>”; “</a:t>
            </a:r>
            <a:r>
              <a:rPr lang="es-ES" dirty="0" err="1">
                <a:solidFill>
                  <a:srgbClr val="0000FF"/>
                </a:solidFill>
              </a:rPr>
              <a:t>Modelling</a:t>
            </a:r>
            <a:r>
              <a:rPr lang="es-ES" dirty="0">
                <a:solidFill>
                  <a:srgbClr val="0000FF"/>
                </a:solidFill>
              </a:rPr>
              <a:t>”; etc.</a:t>
            </a:r>
          </a:p>
        </p:txBody>
      </p:sp>
    </p:spTree>
    <p:extLst>
      <p:ext uri="{BB962C8B-B14F-4D97-AF65-F5344CB8AC3E}">
        <p14:creationId xmlns:p14="http://schemas.microsoft.com/office/powerpoint/2010/main" val="361784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3500" dirty="0">
                <a:solidFill>
                  <a:srgbClr val="0000FF"/>
                </a:solidFill>
              </a:rPr>
              <a:t>Análisis y modelado espacio-temporal para la planeación (</a:t>
            </a:r>
            <a:r>
              <a:rPr lang="es-ES" sz="3500" dirty="0" err="1">
                <a:solidFill>
                  <a:srgbClr val="0000FF"/>
                </a:solidFill>
              </a:rPr>
              <a:t>bio</a:t>
            </a:r>
            <a:r>
              <a:rPr lang="es-ES" sz="3500" dirty="0">
                <a:solidFill>
                  <a:srgbClr val="0000FF"/>
                </a:solidFill>
              </a:rPr>
              <a:t>)energética: </a:t>
            </a:r>
            <a:r>
              <a:rPr lang="es-ES" sz="3500" dirty="0">
                <a:solidFill>
                  <a:srgbClr val="FF0000"/>
                </a:solidFill>
              </a:rPr>
              <a:t>General</a:t>
            </a:r>
            <a:endParaRPr lang="es-MX" sz="3500" dirty="0"/>
          </a:p>
        </p:txBody>
      </p:sp>
      <p:sp>
        <p:nvSpPr>
          <p:cNvPr id="3" name="2 Marcador de contenido"/>
          <p:cNvSpPr>
            <a:spLocks noGrp="1"/>
          </p:cNvSpPr>
          <p:nvPr>
            <p:ph idx="1"/>
          </p:nvPr>
        </p:nvSpPr>
        <p:spPr/>
        <p:txBody>
          <a:bodyPr/>
          <a:lstStyle/>
          <a:p>
            <a:endParaRPr lang="es-MX"/>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3" t="3830"/>
          <a:stretch/>
        </p:blipFill>
        <p:spPr bwMode="auto">
          <a:xfrm>
            <a:off x="2423592" y="1428248"/>
            <a:ext cx="7439750" cy="5241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7608168" y="5229201"/>
            <a:ext cx="1800200" cy="223863"/>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363621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3500" dirty="0">
                <a:solidFill>
                  <a:srgbClr val="0000FF"/>
                </a:solidFill>
              </a:rPr>
              <a:t>Análisis y modelado espacio-temporal para la planeación (</a:t>
            </a:r>
            <a:r>
              <a:rPr lang="es-ES" sz="3500" dirty="0" err="1">
                <a:solidFill>
                  <a:srgbClr val="0000FF"/>
                </a:solidFill>
              </a:rPr>
              <a:t>bio</a:t>
            </a:r>
            <a:r>
              <a:rPr lang="es-ES" sz="3500" dirty="0">
                <a:solidFill>
                  <a:srgbClr val="0000FF"/>
                </a:solidFill>
              </a:rPr>
              <a:t>)energética: </a:t>
            </a:r>
            <a:r>
              <a:rPr lang="es-ES" sz="3500" dirty="0">
                <a:solidFill>
                  <a:srgbClr val="FF0000"/>
                </a:solidFill>
              </a:rPr>
              <a:t>Particular</a:t>
            </a:r>
            <a:endParaRPr lang="es-MX" sz="3500" dirty="0"/>
          </a:p>
        </p:txBody>
      </p:sp>
      <p:sp>
        <p:nvSpPr>
          <p:cNvPr id="3" name="2 Marcador de contenido"/>
          <p:cNvSpPr>
            <a:spLocks noGrp="1"/>
          </p:cNvSpPr>
          <p:nvPr>
            <p:ph idx="1"/>
          </p:nvPr>
        </p:nvSpPr>
        <p:spPr/>
        <p:txBody>
          <a:bodyPr/>
          <a:lstStyle/>
          <a:p>
            <a:endParaRPr lang="es-MX" dirty="0"/>
          </a:p>
        </p:txBody>
      </p:sp>
      <p:sp>
        <p:nvSpPr>
          <p:cNvPr id="5" name="4 CuadroTexto"/>
          <p:cNvSpPr txBox="1"/>
          <p:nvPr/>
        </p:nvSpPr>
        <p:spPr>
          <a:xfrm>
            <a:off x="6742358" y="6561219"/>
            <a:ext cx="3894016" cy="292388"/>
          </a:xfrm>
          <a:prstGeom prst="rect">
            <a:avLst/>
          </a:prstGeom>
          <a:noFill/>
        </p:spPr>
        <p:txBody>
          <a:bodyPr wrap="none" rtlCol="0">
            <a:spAutoFit/>
          </a:bodyPr>
          <a:lstStyle/>
          <a:p>
            <a:pPr algn="r"/>
            <a:r>
              <a:rPr lang="es-MX" sz="1300" i="1" dirty="0" err="1"/>
              <a:t>Source</a:t>
            </a:r>
            <a:r>
              <a:rPr lang="es-MX" sz="1300" i="1" dirty="0"/>
              <a:t>: </a:t>
            </a:r>
            <a:r>
              <a:rPr lang="es-MX" sz="1300" i="1" dirty="0" err="1"/>
              <a:t>Krystel</a:t>
            </a:r>
            <a:r>
              <a:rPr lang="es-MX" sz="1300" i="1" dirty="0"/>
              <a:t> K. Castillo-Villar. </a:t>
            </a:r>
            <a:r>
              <a:rPr lang="es-MX" sz="1300" i="1" dirty="0" err="1"/>
              <a:t>Energies</a:t>
            </a:r>
            <a:r>
              <a:rPr lang="es-MX" sz="1300" i="1" dirty="0"/>
              <a:t> (2014)</a:t>
            </a:r>
            <a:endParaRPr lang="en-US" sz="1300" i="1"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1500201"/>
            <a:ext cx="8856984"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rot="19088634">
            <a:off x="2285757" y="3163073"/>
            <a:ext cx="6715941" cy="707886"/>
          </a:xfrm>
          <a:prstGeom prst="rect">
            <a:avLst/>
          </a:prstGeom>
          <a:solidFill>
            <a:schemeClr val="bg1">
              <a:alpha val="50000"/>
            </a:schemeClr>
          </a:solidFill>
        </p:spPr>
        <p:txBody>
          <a:bodyPr wrap="square" rtlCol="0">
            <a:spAutoFit/>
          </a:bodyPr>
          <a:lstStyle/>
          <a:p>
            <a:pPr algn="ctr"/>
            <a:r>
              <a:rPr lang="es-MX" sz="4000" b="1" dirty="0">
                <a:solidFill>
                  <a:srgbClr val="FF0000"/>
                </a:solidFill>
              </a:rPr>
              <a:t>La cuestión de la escala</a:t>
            </a:r>
            <a:endParaRPr lang="en-US" sz="4000" b="1" dirty="0">
              <a:solidFill>
                <a:srgbClr val="FF0000"/>
              </a:solidFill>
            </a:endParaRPr>
          </a:p>
        </p:txBody>
      </p:sp>
    </p:spTree>
    <p:extLst>
      <p:ext uri="{BB962C8B-B14F-4D97-AF65-F5344CB8AC3E}">
        <p14:creationId xmlns:p14="http://schemas.microsoft.com/office/powerpoint/2010/main" val="185644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47 Imagen"/>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5729" t="25789" r="35533" b="25527"/>
          <a:stretch/>
        </p:blipFill>
        <p:spPr>
          <a:xfrm>
            <a:off x="8874837" y="68742"/>
            <a:ext cx="1703474" cy="1599884"/>
          </a:xfrm>
          <a:prstGeom prst="rect">
            <a:avLst/>
          </a:prstGeom>
        </p:spPr>
      </p:pic>
      <p:grpSp>
        <p:nvGrpSpPr>
          <p:cNvPr id="4" name="3 Grupo"/>
          <p:cNvGrpSpPr/>
          <p:nvPr/>
        </p:nvGrpSpPr>
        <p:grpSpPr>
          <a:xfrm>
            <a:off x="1880766" y="349367"/>
            <a:ext cx="8430469" cy="6247985"/>
            <a:chOff x="490059" y="633779"/>
            <a:chExt cx="8430469" cy="6247985"/>
          </a:xfrm>
        </p:grpSpPr>
        <p:sp>
          <p:nvSpPr>
            <p:cNvPr id="38" name="37 Rectángulo"/>
            <p:cNvSpPr/>
            <p:nvPr/>
          </p:nvSpPr>
          <p:spPr>
            <a:xfrm>
              <a:off x="695891" y="1268413"/>
              <a:ext cx="7345363" cy="4922837"/>
            </a:xfrm>
            <a:prstGeom prst="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600"/>
            </a:p>
          </p:txBody>
        </p:sp>
        <p:sp>
          <p:nvSpPr>
            <p:cNvPr id="5124" name="3 CuadroTexto"/>
            <p:cNvSpPr txBox="1">
              <a:spLocks noChangeArrowheads="1"/>
            </p:cNvSpPr>
            <p:nvPr/>
          </p:nvSpPr>
          <p:spPr bwMode="auto">
            <a:xfrm>
              <a:off x="1104894" y="1638576"/>
              <a:ext cx="817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MX" sz="1200" b="1" i="1" dirty="0">
                  <a:latin typeface="Calibri" charset="0"/>
                </a:rPr>
                <a:t>Fuentes</a:t>
              </a:r>
            </a:p>
          </p:txBody>
        </p:sp>
        <p:sp>
          <p:nvSpPr>
            <p:cNvPr id="5125" name="4 CuadroTexto"/>
            <p:cNvSpPr txBox="1">
              <a:spLocks noChangeArrowheads="1"/>
            </p:cNvSpPr>
            <p:nvPr/>
          </p:nvSpPr>
          <p:spPr bwMode="auto">
            <a:xfrm>
              <a:off x="2293023" y="1543452"/>
              <a:ext cx="1457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200" b="1" i="1" dirty="0">
                  <a:latin typeface="Calibri" charset="0"/>
                </a:rPr>
                <a:t>Procesos de</a:t>
              </a:r>
            </a:p>
            <a:p>
              <a:pPr algn="ctr" eaLnBrk="1" hangingPunct="1"/>
              <a:r>
                <a:rPr lang="es-MX" sz="1200" b="1" i="1" dirty="0">
                  <a:latin typeface="Calibri" charset="0"/>
                </a:rPr>
                <a:t>pretratamiento o</a:t>
              </a:r>
            </a:p>
            <a:p>
              <a:pPr algn="ctr" eaLnBrk="1" hangingPunct="1"/>
              <a:r>
                <a:rPr lang="es-MX" sz="1200" b="1" i="1" dirty="0">
                  <a:latin typeface="Calibri" charset="0"/>
                </a:rPr>
                <a:t>acondicionamiento</a:t>
              </a:r>
            </a:p>
          </p:txBody>
        </p:sp>
        <p:sp>
          <p:nvSpPr>
            <p:cNvPr id="5126" name="5 CuadroTexto"/>
            <p:cNvSpPr txBox="1">
              <a:spLocks noChangeArrowheads="1"/>
            </p:cNvSpPr>
            <p:nvPr/>
          </p:nvSpPr>
          <p:spPr bwMode="auto">
            <a:xfrm>
              <a:off x="6748555" y="1553173"/>
              <a:ext cx="981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200" b="1" i="1" dirty="0">
                  <a:latin typeface="Calibri" charset="0"/>
                </a:rPr>
                <a:t>Tecnologías </a:t>
              </a:r>
            </a:p>
            <a:p>
              <a:pPr algn="ctr" eaLnBrk="1" hangingPunct="1"/>
              <a:r>
                <a:rPr lang="es-MX" sz="1200" b="1" i="1" dirty="0">
                  <a:latin typeface="Calibri" charset="0"/>
                </a:rPr>
                <a:t>energéticas</a:t>
              </a:r>
            </a:p>
          </p:txBody>
        </p:sp>
        <p:sp>
          <p:nvSpPr>
            <p:cNvPr id="5127" name="6 CuadroTexto"/>
            <p:cNvSpPr txBox="1">
              <a:spLocks noChangeArrowheads="1"/>
            </p:cNvSpPr>
            <p:nvPr/>
          </p:nvSpPr>
          <p:spPr bwMode="auto">
            <a:xfrm>
              <a:off x="5311736" y="1710584"/>
              <a:ext cx="10239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MX" sz="1200" b="1" i="1" dirty="0">
                  <a:latin typeface="Calibri" charset="0"/>
                </a:rPr>
                <a:t>Usos finales</a:t>
              </a:r>
            </a:p>
          </p:txBody>
        </p:sp>
        <p:sp>
          <p:nvSpPr>
            <p:cNvPr id="9" name="8 Rectángulo redondeado"/>
            <p:cNvSpPr/>
            <p:nvPr/>
          </p:nvSpPr>
          <p:spPr>
            <a:xfrm>
              <a:off x="490059" y="5666029"/>
              <a:ext cx="724711" cy="565200"/>
            </a:xfrm>
            <a:prstGeom prst="roundRect">
              <a:avLst/>
            </a:prstGeom>
            <a:solidFill>
              <a:srgbClr val="FFC000"/>
            </a:solidFill>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anchor="ctr"/>
            <a:lstStyle/>
            <a:p>
              <a:pPr algn="ctr">
                <a:defRPr/>
              </a:pPr>
              <a:r>
                <a:rPr lang="es-MX" sz="600" b="1" i="1" dirty="0">
                  <a:solidFill>
                    <a:schemeClr val="tx1"/>
                  </a:solidFill>
                </a:rPr>
                <a:t>POTENCIALES PRODUCTIVOS</a:t>
              </a:r>
            </a:p>
          </p:txBody>
        </p:sp>
        <p:sp>
          <p:nvSpPr>
            <p:cNvPr id="10" name="9 Rectángulo redondeado"/>
            <p:cNvSpPr/>
            <p:nvPr/>
          </p:nvSpPr>
          <p:spPr>
            <a:xfrm>
              <a:off x="983229" y="2244725"/>
              <a:ext cx="1042987" cy="341313"/>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s-MX" sz="1000" b="1" dirty="0">
                  <a:solidFill>
                    <a:schemeClr val="bg1">
                      <a:lumMod val="85000"/>
                    </a:schemeClr>
                  </a:solidFill>
                </a:rPr>
                <a:t>BIOMASA</a:t>
              </a:r>
            </a:p>
            <a:p>
              <a:pPr algn="ctr">
                <a:defRPr/>
              </a:pPr>
              <a:r>
                <a:rPr lang="es-MX" sz="1000" b="1" dirty="0">
                  <a:solidFill>
                    <a:schemeClr val="bg1">
                      <a:lumMod val="85000"/>
                    </a:schemeClr>
                  </a:solidFill>
                </a:rPr>
                <a:t>FORESTAL</a:t>
              </a:r>
            </a:p>
          </p:txBody>
        </p:sp>
        <p:sp>
          <p:nvSpPr>
            <p:cNvPr id="11" name="10 Rectángulo redondeado"/>
            <p:cNvSpPr/>
            <p:nvPr/>
          </p:nvSpPr>
          <p:spPr>
            <a:xfrm>
              <a:off x="983229" y="2952750"/>
              <a:ext cx="1042987" cy="341313"/>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s-MX" sz="700" b="1" dirty="0">
                  <a:solidFill>
                    <a:schemeClr val="bg1">
                      <a:lumMod val="85000"/>
                    </a:schemeClr>
                  </a:solidFill>
                </a:rPr>
                <a:t>RESIDUOS DE INDUSTRIAS FORESTALES</a:t>
              </a:r>
            </a:p>
          </p:txBody>
        </p:sp>
        <p:sp>
          <p:nvSpPr>
            <p:cNvPr id="12" name="11 Rectángulo redondeado"/>
            <p:cNvSpPr/>
            <p:nvPr/>
          </p:nvSpPr>
          <p:spPr>
            <a:xfrm>
              <a:off x="997516" y="3641725"/>
              <a:ext cx="1030288" cy="341313"/>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r>
                <a:rPr lang="es-MX" sz="900" b="1">
                  <a:solidFill>
                    <a:schemeClr val="bg1">
                      <a:lumMod val="85000"/>
                    </a:schemeClr>
                  </a:solidFill>
                  <a:latin typeface="Arial" charset="0"/>
                  <a:ea typeface="ＭＳ Ｐゴシック" charset="0"/>
                  <a:cs typeface="ＭＳ Ｐゴシック" charset="0"/>
                </a:rPr>
                <a:t>RESIDUOS AGRÍCOLAS</a:t>
              </a:r>
            </a:p>
          </p:txBody>
        </p:sp>
        <p:sp>
          <p:nvSpPr>
            <p:cNvPr id="13" name="12 Rectángulo redondeado"/>
            <p:cNvSpPr/>
            <p:nvPr/>
          </p:nvSpPr>
          <p:spPr>
            <a:xfrm>
              <a:off x="983229" y="4362450"/>
              <a:ext cx="1049337" cy="341313"/>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s-MX" sz="700" b="1" dirty="0">
                  <a:solidFill>
                    <a:schemeClr val="bg1">
                      <a:lumMod val="85000"/>
                    </a:schemeClr>
                  </a:solidFill>
                </a:rPr>
                <a:t>RESIDUOS AGROINDUSTRIALES</a:t>
              </a:r>
            </a:p>
          </p:txBody>
        </p:sp>
        <p:sp>
          <p:nvSpPr>
            <p:cNvPr id="14" name="13 Rectángulo redondeado"/>
            <p:cNvSpPr/>
            <p:nvPr/>
          </p:nvSpPr>
          <p:spPr>
            <a:xfrm>
              <a:off x="997517" y="5084763"/>
              <a:ext cx="1054100" cy="341312"/>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r>
                <a:rPr lang="es-MX" sz="800" b="1" dirty="0">
                  <a:solidFill>
                    <a:schemeClr val="bg1">
                      <a:lumMod val="85000"/>
                    </a:schemeClr>
                  </a:solidFill>
                  <a:latin typeface="Arial" charset="0"/>
                  <a:ea typeface="ＭＳ Ｐゴシック" charset="0"/>
                  <a:cs typeface="ＭＳ Ｐゴシック" charset="0"/>
                </a:rPr>
                <a:t>CULTIVOS</a:t>
              </a:r>
              <a:r>
                <a:rPr lang="es-MX" sz="900" b="1" dirty="0">
                  <a:solidFill>
                    <a:schemeClr val="bg1">
                      <a:lumMod val="85000"/>
                    </a:schemeClr>
                  </a:solidFill>
                  <a:latin typeface="Arial" charset="0"/>
                  <a:ea typeface="ＭＳ Ｐゴシック" charset="0"/>
                  <a:cs typeface="ＭＳ Ｐゴシック" charset="0"/>
                </a:rPr>
                <a:t> </a:t>
              </a:r>
              <a:r>
                <a:rPr lang="es-MX" sz="800" b="1" dirty="0">
                  <a:solidFill>
                    <a:schemeClr val="bg1">
                      <a:lumMod val="85000"/>
                    </a:schemeClr>
                  </a:solidFill>
                  <a:latin typeface="Arial" charset="0"/>
                  <a:ea typeface="ＭＳ Ｐゴシック" charset="0"/>
                  <a:cs typeface="ＭＳ Ｐゴシック" charset="0"/>
                </a:rPr>
                <a:t>ENERGÉTICOS</a:t>
              </a:r>
              <a:endParaRPr lang="es-MX" sz="900" b="1" dirty="0">
                <a:solidFill>
                  <a:schemeClr val="bg1">
                    <a:lumMod val="85000"/>
                  </a:schemeClr>
                </a:solidFill>
                <a:latin typeface="Arial" charset="0"/>
                <a:ea typeface="ＭＳ Ｐゴシック" charset="0"/>
                <a:cs typeface="ＭＳ Ｐゴシック" charset="0"/>
              </a:endParaRPr>
            </a:p>
          </p:txBody>
        </p:sp>
        <p:sp>
          <p:nvSpPr>
            <p:cNvPr id="17" name="16 Rectángulo redondeado"/>
            <p:cNvSpPr/>
            <p:nvPr/>
          </p:nvSpPr>
          <p:spPr>
            <a:xfrm>
              <a:off x="2504850" y="3929437"/>
              <a:ext cx="909638" cy="341312"/>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MX" sz="800" b="1" dirty="0">
                  <a:solidFill>
                    <a:schemeClr val="tx1"/>
                  </a:solidFill>
                </a:rPr>
                <a:t>DENSIFICADO</a:t>
              </a:r>
            </a:p>
          </p:txBody>
        </p:sp>
        <p:sp>
          <p:nvSpPr>
            <p:cNvPr id="19" name="18 Rectángulo redondeado"/>
            <p:cNvSpPr/>
            <p:nvPr/>
          </p:nvSpPr>
          <p:spPr>
            <a:xfrm>
              <a:off x="2504283" y="4619092"/>
              <a:ext cx="909638" cy="341313"/>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s-MX" sz="800" b="1">
                  <a:solidFill>
                    <a:schemeClr val="tx1"/>
                  </a:solidFill>
                  <a:latin typeface="+mj-lt"/>
                  <a:ea typeface="ＭＳ Ｐゴシック" charset="0"/>
                  <a:cs typeface="ＭＳ Ｐゴシック" charset="0"/>
                </a:rPr>
                <a:t>PIRÓLISIS</a:t>
              </a:r>
            </a:p>
          </p:txBody>
        </p:sp>
        <p:sp>
          <p:nvSpPr>
            <p:cNvPr id="20" name="19 Rectángulo redondeado"/>
            <p:cNvSpPr/>
            <p:nvPr/>
          </p:nvSpPr>
          <p:spPr>
            <a:xfrm>
              <a:off x="6755379" y="2136375"/>
              <a:ext cx="925325" cy="635077"/>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700" b="1" dirty="0">
                  <a:solidFill>
                    <a:schemeClr val="tx1"/>
                  </a:solidFill>
                </a:rPr>
                <a:t>CALDERAS  TURBOGEN</a:t>
              </a:r>
            </a:p>
          </p:txBody>
        </p:sp>
        <p:sp>
          <p:nvSpPr>
            <p:cNvPr id="21" name="20 Rectángulo redondeado"/>
            <p:cNvSpPr/>
            <p:nvPr/>
          </p:nvSpPr>
          <p:spPr>
            <a:xfrm>
              <a:off x="6777105" y="2984249"/>
              <a:ext cx="925325" cy="182902"/>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b="1" dirty="0">
                  <a:solidFill>
                    <a:schemeClr val="tx1"/>
                  </a:solidFill>
                </a:rPr>
                <a:t>CALDERAS</a:t>
              </a:r>
            </a:p>
          </p:txBody>
        </p:sp>
        <p:sp>
          <p:nvSpPr>
            <p:cNvPr id="22" name="21 Rectángulo redondeado"/>
            <p:cNvSpPr/>
            <p:nvPr/>
          </p:nvSpPr>
          <p:spPr>
            <a:xfrm>
              <a:off x="6789934" y="3382962"/>
              <a:ext cx="925325" cy="181209"/>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b="1" dirty="0">
                  <a:solidFill>
                    <a:schemeClr val="tx1"/>
                  </a:solidFill>
                </a:rPr>
                <a:t>HORNOS</a:t>
              </a:r>
            </a:p>
          </p:txBody>
        </p:sp>
        <p:sp>
          <p:nvSpPr>
            <p:cNvPr id="23" name="22 Rectángulo redondeado"/>
            <p:cNvSpPr/>
            <p:nvPr/>
          </p:nvSpPr>
          <p:spPr>
            <a:xfrm>
              <a:off x="6766491" y="3898107"/>
              <a:ext cx="925326" cy="181208"/>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b="1" dirty="0">
                  <a:solidFill>
                    <a:schemeClr val="tx1"/>
                  </a:solidFill>
                </a:rPr>
                <a:t>ESTUFAS</a:t>
              </a:r>
            </a:p>
          </p:txBody>
        </p:sp>
        <p:sp>
          <p:nvSpPr>
            <p:cNvPr id="24" name="23 Rectángulo redondeado"/>
            <p:cNvSpPr/>
            <p:nvPr/>
          </p:nvSpPr>
          <p:spPr>
            <a:xfrm>
              <a:off x="6766489" y="4188106"/>
              <a:ext cx="1219171" cy="308224"/>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700" b="1" dirty="0">
                  <a:solidFill>
                    <a:schemeClr val="tx1"/>
                  </a:solidFill>
                </a:rPr>
                <a:t>MICRO-</a:t>
              </a:r>
              <a:r>
                <a:rPr lang="es-MX" sz="700" b="1" dirty="0" err="1">
                  <a:solidFill>
                    <a:schemeClr val="tx1"/>
                  </a:solidFill>
                </a:rPr>
                <a:t>GASIFICADORES</a:t>
              </a:r>
              <a:endParaRPr lang="es-MX" sz="700" b="1" dirty="0">
                <a:solidFill>
                  <a:schemeClr val="tx1"/>
                </a:solidFill>
              </a:endParaRPr>
            </a:p>
          </p:txBody>
        </p:sp>
        <p:sp>
          <p:nvSpPr>
            <p:cNvPr id="28" name="27 Rectángulo redondeado"/>
            <p:cNvSpPr/>
            <p:nvPr/>
          </p:nvSpPr>
          <p:spPr>
            <a:xfrm>
              <a:off x="6761729" y="4841031"/>
              <a:ext cx="983790" cy="837456"/>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MX" sz="700" b="1" dirty="0">
                  <a:solidFill>
                    <a:schemeClr val="tx1"/>
                  </a:solidFill>
                  <a:latin typeface="Arial" charset="0"/>
                  <a:ea typeface="ＭＳ Ｐゴシック" charset="0"/>
                  <a:cs typeface="ＭＳ Ｐゴシック" charset="0"/>
                </a:rPr>
                <a:t>COMBUSTIÓN Y CO-COMBUSTIÓN DE SÓLIDOS</a:t>
              </a:r>
            </a:p>
          </p:txBody>
        </p:sp>
        <p:sp>
          <p:nvSpPr>
            <p:cNvPr id="30" name="29 Rectángulo redondeado"/>
            <p:cNvSpPr/>
            <p:nvPr/>
          </p:nvSpPr>
          <p:spPr>
            <a:xfrm>
              <a:off x="5259348" y="2150533"/>
              <a:ext cx="1076325" cy="611188"/>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s-MX" sz="900" b="1" dirty="0">
                  <a:solidFill>
                    <a:schemeClr val="tx1"/>
                  </a:solidFill>
                  <a:latin typeface="Arial" charset="0"/>
                  <a:ea typeface="ＭＳ Ｐゴシック" charset="0"/>
                  <a:cs typeface="ＭＳ Ｐゴシック" charset="0"/>
                </a:rPr>
                <a:t>INDUSTRIA</a:t>
              </a:r>
            </a:p>
            <a:p>
              <a:pPr algn="ctr"/>
              <a:endParaRPr lang="es-MX" sz="800" b="1" dirty="0">
                <a:solidFill>
                  <a:schemeClr val="tx1"/>
                </a:solidFill>
                <a:latin typeface="Arial" charset="0"/>
                <a:ea typeface="ＭＳ Ｐゴシック" charset="0"/>
                <a:cs typeface="ＭＳ Ｐゴシック" charset="0"/>
              </a:endParaRPr>
            </a:p>
            <a:p>
              <a:pPr algn="ctr"/>
              <a:r>
                <a:rPr lang="es-MX" sz="800" b="1" dirty="0">
                  <a:solidFill>
                    <a:schemeClr val="tx1"/>
                  </a:solidFill>
                  <a:latin typeface="Arial" charset="0"/>
                  <a:ea typeface="ＭＳ Ｐゴシック" charset="0"/>
                  <a:cs typeface="ＭＳ Ｐゴシック" charset="0"/>
                </a:rPr>
                <a:t>Calor</a:t>
              </a:r>
            </a:p>
            <a:p>
              <a:pPr algn="ctr"/>
              <a:r>
                <a:rPr lang="es-MX" sz="800" b="1" dirty="0">
                  <a:solidFill>
                    <a:schemeClr val="tx1"/>
                  </a:solidFill>
                  <a:latin typeface="Arial" charset="0"/>
                  <a:ea typeface="ＭＳ Ｐゴシック" charset="0"/>
                  <a:cs typeface="ＭＳ Ｐゴシック" charset="0"/>
                </a:rPr>
                <a:t>Cogeneración</a:t>
              </a:r>
            </a:p>
          </p:txBody>
        </p:sp>
        <p:sp>
          <p:nvSpPr>
            <p:cNvPr id="31" name="30 Rectángulo redondeado"/>
            <p:cNvSpPr/>
            <p:nvPr/>
          </p:nvSpPr>
          <p:spPr>
            <a:xfrm>
              <a:off x="5256173" y="2982349"/>
              <a:ext cx="1069975" cy="611188"/>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s-MX" sz="800" b="1" dirty="0">
                  <a:solidFill>
                    <a:schemeClr val="tx1"/>
                  </a:solidFill>
                  <a:latin typeface="Arial" charset="0"/>
                  <a:ea typeface="ＭＳ Ｐゴシック" charset="0"/>
                  <a:cs typeface="ＭＳ Ｐゴシック" charset="0"/>
                </a:rPr>
                <a:t>PEQUEÑA INDUSTRIA</a:t>
              </a:r>
              <a:endParaRPr lang="es-MX" sz="900" b="1" dirty="0">
                <a:solidFill>
                  <a:schemeClr val="tx1"/>
                </a:solidFill>
                <a:latin typeface="Arial" charset="0"/>
                <a:ea typeface="ＭＳ Ｐゴシック" charset="0"/>
                <a:cs typeface="ＭＳ Ｐゴシック" charset="0"/>
              </a:endParaRPr>
            </a:p>
            <a:p>
              <a:pPr algn="ctr"/>
              <a:endParaRPr lang="es-MX" sz="500" b="1" dirty="0">
                <a:solidFill>
                  <a:schemeClr val="tx1"/>
                </a:solidFill>
                <a:latin typeface="Arial" charset="0"/>
                <a:ea typeface="ＭＳ Ｐゴシック" charset="0"/>
                <a:cs typeface="ＭＳ Ｐゴシック" charset="0"/>
              </a:endParaRPr>
            </a:p>
            <a:p>
              <a:pPr algn="ctr"/>
              <a:r>
                <a:rPr lang="es-MX" sz="900" b="1" dirty="0">
                  <a:solidFill>
                    <a:schemeClr val="tx1"/>
                  </a:solidFill>
                  <a:latin typeface="Arial" charset="0"/>
                  <a:ea typeface="ＭＳ Ｐゴシック" charset="0"/>
                  <a:cs typeface="ＭＳ Ｐゴシック" charset="0"/>
                </a:rPr>
                <a:t>Calor</a:t>
              </a:r>
            </a:p>
          </p:txBody>
        </p:sp>
        <p:sp>
          <p:nvSpPr>
            <p:cNvPr id="32" name="31 Rectángulo redondeado"/>
            <p:cNvSpPr/>
            <p:nvPr/>
          </p:nvSpPr>
          <p:spPr>
            <a:xfrm>
              <a:off x="5256173" y="3852863"/>
              <a:ext cx="1079500" cy="611187"/>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s-MX" sz="900" b="1" dirty="0">
                  <a:solidFill>
                    <a:schemeClr val="tx1"/>
                  </a:solidFill>
                  <a:latin typeface="Arial" charset="0"/>
                  <a:ea typeface="ＭＳ Ｐゴシック" charset="0"/>
                  <a:cs typeface="ＭＳ Ｐゴシック" charset="0"/>
                </a:rPr>
                <a:t>RESIDENCIAL</a:t>
              </a:r>
            </a:p>
            <a:p>
              <a:pPr algn="ctr"/>
              <a:endParaRPr lang="es-MX" sz="900" b="1" dirty="0">
                <a:solidFill>
                  <a:schemeClr val="tx1"/>
                </a:solidFill>
                <a:latin typeface="Arial" charset="0"/>
                <a:ea typeface="ＭＳ Ｐゴシック" charset="0"/>
                <a:cs typeface="ＭＳ Ｐゴシック" charset="0"/>
              </a:endParaRPr>
            </a:p>
            <a:p>
              <a:pPr algn="ctr"/>
              <a:r>
                <a:rPr lang="es-MX" sz="900" b="1" dirty="0">
                  <a:solidFill>
                    <a:schemeClr val="tx1"/>
                  </a:solidFill>
                  <a:latin typeface="Arial" charset="0"/>
                  <a:ea typeface="ＭＳ Ｐゴシック" charset="0"/>
                  <a:cs typeface="ＭＳ Ｐゴシック" charset="0"/>
                </a:rPr>
                <a:t>Cocción</a:t>
              </a:r>
            </a:p>
            <a:p>
              <a:pPr algn="ctr"/>
              <a:r>
                <a:rPr lang="es-MX" sz="900" b="1" dirty="0">
                  <a:solidFill>
                    <a:schemeClr val="tx1"/>
                  </a:solidFill>
                  <a:latin typeface="Arial" charset="0"/>
                  <a:ea typeface="ＭＳ Ｐゴシック" charset="0"/>
                  <a:cs typeface="ＭＳ Ｐゴシック" charset="0"/>
                </a:rPr>
                <a:t>Calefacción</a:t>
              </a:r>
            </a:p>
          </p:txBody>
        </p:sp>
        <p:sp>
          <p:nvSpPr>
            <p:cNvPr id="33" name="32 Rectángulo redondeado"/>
            <p:cNvSpPr/>
            <p:nvPr/>
          </p:nvSpPr>
          <p:spPr>
            <a:xfrm>
              <a:off x="5256173" y="4837112"/>
              <a:ext cx="1079500" cy="841375"/>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s-MX" sz="800" b="1" dirty="0">
                  <a:solidFill>
                    <a:schemeClr val="tx1"/>
                  </a:solidFill>
                  <a:latin typeface="Arial" charset="0"/>
                  <a:ea typeface="ＭＳ Ｐゴシック" charset="0"/>
                  <a:cs typeface="ＭＳ Ｐゴシック" charset="0"/>
                </a:rPr>
                <a:t>GENERACIÓN DE CALOR Y  ELECTRICIDAD</a:t>
              </a:r>
            </a:p>
            <a:p>
              <a:endParaRPr lang="es-MX" sz="800" dirty="0">
                <a:solidFill>
                  <a:schemeClr val="tx1"/>
                </a:solidFill>
                <a:latin typeface="Arial" charset="0"/>
                <a:ea typeface="ＭＳ Ｐゴシック" charset="0"/>
                <a:cs typeface="ＭＳ Ｐゴシック" charset="0"/>
              </a:endParaRPr>
            </a:p>
            <a:p>
              <a:pPr>
                <a:buFont typeface="Arial" charset="0"/>
                <a:buChar char="•"/>
              </a:pPr>
              <a:r>
                <a:rPr lang="es-MX" sz="800" dirty="0">
                  <a:solidFill>
                    <a:schemeClr val="tx1"/>
                  </a:solidFill>
                  <a:latin typeface="Arial" charset="0"/>
                  <a:ea typeface="ＭＳ Ｐゴシック" charset="0"/>
                  <a:cs typeface="ＭＳ Ｐゴシック" charset="0"/>
                </a:rPr>
                <a:t>Mediana escala</a:t>
              </a:r>
            </a:p>
            <a:p>
              <a:pPr>
                <a:buFont typeface="Arial" charset="0"/>
                <a:buChar char="•"/>
              </a:pPr>
              <a:r>
                <a:rPr lang="es-MX" sz="800" dirty="0">
                  <a:solidFill>
                    <a:schemeClr val="tx1"/>
                  </a:solidFill>
                  <a:latin typeface="Arial" charset="0"/>
                  <a:ea typeface="ＭＳ Ｐゴシック" charset="0"/>
                  <a:cs typeface="ＭＳ Ｐゴシック" charset="0"/>
                </a:rPr>
                <a:t>Gran escala</a:t>
              </a:r>
            </a:p>
          </p:txBody>
        </p:sp>
        <p:sp>
          <p:nvSpPr>
            <p:cNvPr id="5152" name="34 CuadroTexto"/>
            <p:cNvSpPr txBox="1">
              <a:spLocks noChangeArrowheads="1"/>
            </p:cNvSpPr>
            <p:nvPr/>
          </p:nvSpPr>
          <p:spPr bwMode="auto">
            <a:xfrm>
              <a:off x="1956268" y="6422761"/>
              <a:ext cx="5045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600" b="1" i="1" dirty="0">
                  <a:latin typeface="Calibri" charset="0"/>
                </a:rPr>
                <a:t>Políticas Públicas y Sustentabilidad (ACV) (Estándares)</a:t>
              </a:r>
            </a:p>
          </p:txBody>
        </p:sp>
        <p:sp>
          <p:nvSpPr>
            <p:cNvPr id="2" name="16 Rectángulo redondeado"/>
            <p:cNvSpPr/>
            <p:nvPr/>
          </p:nvSpPr>
          <p:spPr>
            <a:xfrm>
              <a:off x="2504283" y="2417269"/>
              <a:ext cx="909638" cy="341313"/>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MX" sz="800" b="1" dirty="0">
                  <a:solidFill>
                    <a:schemeClr val="tx1"/>
                  </a:solidFill>
                </a:rPr>
                <a:t>ASTILLADO</a:t>
              </a:r>
            </a:p>
          </p:txBody>
        </p:sp>
        <p:sp>
          <p:nvSpPr>
            <p:cNvPr id="5161" name="Line 46"/>
            <p:cNvSpPr>
              <a:spLocks noChangeShapeType="1"/>
            </p:cNvSpPr>
            <p:nvPr/>
          </p:nvSpPr>
          <p:spPr bwMode="auto">
            <a:xfrm flipV="1">
              <a:off x="3553861" y="2633293"/>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3" name="8 Rectángulo redondeado"/>
            <p:cNvSpPr/>
            <p:nvPr/>
          </p:nvSpPr>
          <p:spPr>
            <a:xfrm>
              <a:off x="1322942" y="5598130"/>
              <a:ext cx="744618" cy="831922"/>
            </a:xfrm>
            <a:prstGeom prst="roundRect">
              <a:avLst/>
            </a:prstGeom>
            <a:solidFill>
              <a:srgbClr val="FFC000"/>
            </a:solidFill>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700" b="1" i="1" dirty="0"/>
                <a:t>GESTIÓN</a:t>
              </a:r>
              <a:endParaRPr lang="es-MX" sz="800" b="1" i="1" dirty="0"/>
            </a:p>
            <a:p>
              <a:pPr algn="ctr" eaLnBrk="1" hangingPunct="1"/>
              <a:r>
                <a:rPr lang="es-MX" sz="700" b="1" i="1" dirty="0"/>
                <a:t>Manejo sostenible</a:t>
              </a:r>
            </a:p>
            <a:p>
              <a:pPr algn="ctr" eaLnBrk="1" hangingPunct="1"/>
              <a:r>
                <a:rPr lang="es-MX" sz="700" b="1" i="1" dirty="0"/>
                <a:t> Logística Mercado</a:t>
              </a:r>
            </a:p>
          </p:txBody>
        </p:sp>
        <p:sp>
          <p:nvSpPr>
            <p:cNvPr id="47" name="Line 46"/>
            <p:cNvSpPr>
              <a:spLocks noChangeShapeType="1"/>
            </p:cNvSpPr>
            <p:nvPr/>
          </p:nvSpPr>
          <p:spPr bwMode="auto">
            <a:xfrm flipV="1">
              <a:off x="4866923" y="3737736"/>
              <a:ext cx="414435" cy="0"/>
            </a:xfrm>
            <a:prstGeom prst="line">
              <a:avLst/>
            </a:prstGeom>
            <a:noFill/>
            <a:ln w="76200" cmpd="sng">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50" name="Line 46"/>
            <p:cNvSpPr>
              <a:spLocks noChangeShapeType="1"/>
            </p:cNvSpPr>
            <p:nvPr/>
          </p:nvSpPr>
          <p:spPr bwMode="auto">
            <a:xfrm flipV="1">
              <a:off x="6448734" y="2427562"/>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51" name="Line 46"/>
            <p:cNvSpPr>
              <a:spLocks noChangeShapeType="1"/>
            </p:cNvSpPr>
            <p:nvPr/>
          </p:nvSpPr>
          <p:spPr bwMode="auto">
            <a:xfrm flipV="1">
              <a:off x="6448734" y="3294063"/>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52" name="Line 46"/>
            <p:cNvSpPr>
              <a:spLocks noChangeShapeType="1"/>
            </p:cNvSpPr>
            <p:nvPr/>
          </p:nvSpPr>
          <p:spPr bwMode="auto">
            <a:xfrm flipV="1">
              <a:off x="6448734" y="4082394"/>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53" name="Line 46"/>
            <p:cNvSpPr>
              <a:spLocks noChangeShapeType="1"/>
            </p:cNvSpPr>
            <p:nvPr/>
          </p:nvSpPr>
          <p:spPr bwMode="auto">
            <a:xfrm flipV="1">
              <a:off x="6448734" y="5233742"/>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grpSp>
          <p:nvGrpSpPr>
            <p:cNvPr id="29" name="Agrupar 28"/>
            <p:cNvGrpSpPr/>
            <p:nvPr/>
          </p:nvGrpSpPr>
          <p:grpSpPr>
            <a:xfrm>
              <a:off x="2206619" y="2307448"/>
              <a:ext cx="279434" cy="3358581"/>
              <a:chOff x="2206619" y="2307448"/>
              <a:chExt cx="279434" cy="3358581"/>
            </a:xfrm>
          </p:grpSpPr>
          <p:cxnSp>
            <p:nvCxnSpPr>
              <p:cNvPr id="8" name="Conector recto 7"/>
              <p:cNvCxnSpPr/>
              <p:nvPr/>
            </p:nvCxnSpPr>
            <p:spPr>
              <a:xfrm>
                <a:off x="2206619" y="2307448"/>
                <a:ext cx="12829" cy="3358581"/>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6" name="Conector recto de flecha 15"/>
              <p:cNvCxnSpPr/>
              <p:nvPr/>
            </p:nvCxnSpPr>
            <p:spPr>
              <a:xfrm>
                <a:off x="2219448" y="3837591"/>
                <a:ext cx="266605" cy="1"/>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5" name="Flecha derecha 4"/>
            <p:cNvSpPr/>
            <p:nvPr/>
          </p:nvSpPr>
          <p:spPr>
            <a:xfrm rot="5400000">
              <a:off x="1050953" y="851160"/>
              <a:ext cx="919394" cy="484632"/>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50" dirty="0"/>
                <a:t>Recursos</a:t>
              </a:r>
            </a:p>
          </p:txBody>
        </p:sp>
        <p:sp>
          <p:nvSpPr>
            <p:cNvPr id="42" name="Flecha derecha 41"/>
            <p:cNvSpPr/>
            <p:nvPr/>
          </p:nvSpPr>
          <p:spPr>
            <a:xfrm rot="10800000" flipV="1">
              <a:off x="7001344" y="6327296"/>
              <a:ext cx="735950" cy="554468"/>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PPS</a:t>
              </a:r>
            </a:p>
          </p:txBody>
        </p:sp>
        <p:sp>
          <p:nvSpPr>
            <p:cNvPr id="46" name="Flecha derecha 45"/>
            <p:cNvSpPr/>
            <p:nvPr/>
          </p:nvSpPr>
          <p:spPr>
            <a:xfrm rot="10800000" flipV="1">
              <a:off x="7889693" y="3852863"/>
              <a:ext cx="986195" cy="554468"/>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Resid</a:t>
              </a:r>
              <a:r>
                <a:rPr lang="es-ES" dirty="0"/>
                <a:t>.</a:t>
              </a:r>
            </a:p>
          </p:txBody>
        </p:sp>
        <p:sp>
          <p:nvSpPr>
            <p:cNvPr id="43" name="Flecha derecha 41"/>
            <p:cNvSpPr/>
            <p:nvPr/>
          </p:nvSpPr>
          <p:spPr>
            <a:xfrm rot="10800000" flipV="1">
              <a:off x="7745519" y="2110669"/>
              <a:ext cx="1030836" cy="554468"/>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GCE</a:t>
              </a:r>
              <a:endParaRPr lang="es-ES" dirty="0"/>
            </a:p>
          </p:txBody>
        </p:sp>
        <p:sp>
          <p:nvSpPr>
            <p:cNvPr id="45" name="Flecha derecha 41"/>
            <p:cNvSpPr/>
            <p:nvPr/>
          </p:nvSpPr>
          <p:spPr>
            <a:xfrm rot="10800000" flipV="1">
              <a:off x="7889692" y="4956306"/>
              <a:ext cx="1030836" cy="554468"/>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GCE</a:t>
              </a:r>
              <a:endParaRPr lang="es-ES" dirty="0"/>
            </a:p>
          </p:txBody>
        </p:sp>
      </p:grpSp>
      <p:sp>
        <p:nvSpPr>
          <p:cNvPr id="49" name="Flecha derecha 43"/>
          <p:cNvSpPr/>
          <p:nvPr/>
        </p:nvSpPr>
        <p:spPr>
          <a:xfrm rot="5400000">
            <a:off x="5321044" y="599961"/>
            <a:ext cx="921265" cy="484632"/>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00" dirty="0"/>
              <a:t>Estándares</a:t>
            </a:r>
          </a:p>
        </p:txBody>
      </p:sp>
      <p:sp>
        <p:nvSpPr>
          <p:cNvPr id="54" name="25 Rectángulo"/>
          <p:cNvSpPr/>
          <p:nvPr/>
        </p:nvSpPr>
        <p:spPr>
          <a:xfrm>
            <a:off x="1524000" y="6691672"/>
            <a:ext cx="9144000" cy="166328"/>
          </a:xfrm>
          <a:prstGeom prst="rect">
            <a:avLst/>
          </a:prstGeom>
          <a:solidFill>
            <a:srgbClr val="A90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5" name="6 CuadroTexto"/>
          <p:cNvSpPr txBox="1">
            <a:spLocks noChangeArrowheads="1"/>
          </p:cNvSpPr>
          <p:nvPr/>
        </p:nvSpPr>
        <p:spPr bwMode="auto">
          <a:xfrm>
            <a:off x="5232159" y="1340769"/>
            <a:ext cx="11665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200" b="1" i="1" dirty="0">
                <a:latin typeface="Calibri" charset="0"/>
              </a:rPr>
              <a:t>Biocombustible</a:t>
            </a:r>
          </a:p>
          <a:p>
            <a:pPr algn="ctr" eaLnBrk="1" hangingPunct="1"/>
            <a:r>
              <a:rPr lang="es-MX" sz="1200" b="1" i="1" dirty="0">
                <a:latin typeface="Calibri" charset="0"/>
              </a:rPr>
              <a:t>Sólido</a:t>
            </a:r>
          </a:p>
        </p:txBody>
      </p:sp>
      <p:sp>
        <p:nvSpPr>
          <p:cNvPr id="56" name="16 Rectángulo redondeado"/>
          <p:cNvSpPr/>
          <p:nvPr/>
        </p:nvSpPr>
        <p:spPr>
          <a:xfrm>
            <a:off x="5319640" y="3501009"/>
            <a:ext cx="920377" cy="670023"/>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150000"/>
              </a:lnSpc>
              <a:defRPr/>
            </a:pPr>
            <a:r>
              <a:rPr lang="es-MX" sz="800" b="1" dirty="0">
                <a:solidFill>
                  <a:schemeClr val="tx1"/>
                </a:solidFill>
              </a:rPr>
              <a:t>PELLETS</a:t>
            </a:r>
          </a:p>
          <a:p>
            <a:pPr algn="ctr">
              <a:lnSpc>
                <a:spcPct val="150000"/>
              </a:lnSpc>
              <a:defRPr/>
            </a:pPr>
            <a:r>
              <a:rPr lang="es-MX" sz="800" b="1" dirty="0">
                <a:solidFill>
                  <a:schemeClr val="tx1"/>
                </a:solidFill>
              </a:rPr>
              <a:t>BRIQUETAS</a:t>
            </a:r>
          </a:p>
          <a:p>
            <a:pPr algn="ctr">
              <a:lnSpc>
                <a:spcPct val="150000"/>
              </a:lnSpc>
              <a:defRPr/>
            </a:pPr>
            <a:r>
              <a:rPr lang="es-MX" sz="800" b="1" dirty="0">
                <a:solidFill>
                  <a:schemeClr val="tx1"/>
                </a:solidFill>
              </a:rPr>
              <a:t>PACAS *</a:t>
            </a:r>
          </a:p>
        </p:txBody>
      </p:sp>
      <p:sp>
        <p:nvSpPr>
          <p:cNvPr id="58" name="18 Rectángulo redondeado"/>
          <p:cNvSpPr/>
          <p:nvPr/>
        </p:nvSpPr>
        <p:spPr>
          <a:xfrm>
            <a:off x="5330378" y="4351579"/>
            <a:ext cx="909638" cy="341313"/>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s-MX" sz="800" b="1" dirty="0">
                <a:solidFill>
                  <a:schemeClr val="tx1"/>
                </a:solidFill>
                <a:latin typeface="+mj-lt"/>
                <a:ea typeface="ＭＳ Ｐゴシック" charset="0"/>
                <a:cs typeface="ＭＳ Ｐゴシック" charset="0"/>
              </a:rPr>
              <a:t>CARBÓN VEGETAL</a:t>
            </a:r>
          </a:p>
        </p:txBody>
      </p:sp>
      <p:sp>
        <p:nvSpPr>
          <p:cNvPr id="59" name="16 Rectángulo redondeado"/>
          <p:cNvSpPr/>
          <p:nvPr/>
        </p:nvSpPr>
        <p:spPr>
          <a:xfrm>
            <a:off x="5303912" y="2132857"/>
            <a:ext cx="909638" cy="341313"/>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MX" sz="800" b="1" dirty="0">
                <a:solidFill>
                  <a:schemeClr val="tx1"/>
                </a:solidFill>
              </a:rPr>
              <a:t>ASTILLA</a:t>
            </a:r>
          </a:p>
        </p:txBody>
      </p:sp>
      <p:sp>
        <p:nvSpPr>
          <p:cNvPr id="60" name="18 Rectángulo redondeado"/>
          <p:cNvSpPr/>
          <p:nvPr/>
        </p:nvSpPr>
        <p:spPr>
          <a:xfrm>
            <a:off x="5299794" y="2636912"/>
            <a:ext cx="909638" cy="720400"/>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150000"/>
              </a:lnSpc>
            </a:pPr>
            <a:r>
              <a:rPr lang="es-MX" sz="800" b="1" dirty="0">
                <a:solidFill>
                  <a:schemeClr val="tx1"/>
                </a:solidFill>
                <a:latin typeface="+mj-lt"/>
                <a:ea typeface="ＭＳ Ｐゴシック" charset="0"/>
                <a:cs typeface="ＭＳ Ｐゴシック" charset="0"/>
              </a:rPr>
              <a:t>LEÑA</a:t>
            </a:r>
          </a:p>
          <a:p>
            <a:pPr algn="ctr">
              <a:lnSpc>
                <a:spcPct val="150000"/>
              </a:lnSpc>
            </a:pPr>
            <a:r>
              <a:rPr lang="es-MX" sz="800" b="1" dirty="0">
                <a:solidFill>
                  <a:schemeClr val="tx1"/>
                </a:solidFill>
                <a:latin typeface="+mj-lt"/>
                <a:ea typeface="ＭＳ Ｐゴシック" charset="0"/>
                <a:cs typeface="ＭＳ Ｐゴシック" charset="0"/>
              </a:rPr>
              <a:t>ASERRÍN</a:t>
            </a:r>
          </a:p>
          <a:p>
            <a:pPr algn="ctr">
              <a:lnSpc>
                <a:spcPct val="150000"/>
              </a:lnSpc>
            </a:pPr>
            <a:r>
              <a:rPr lang="es-MX" sz="800" b="1" dirty="0">
                <a:solidFill>
                  <a:schemeClr val="tx1"/>
                </a:solidFill>
                <a:latin typeface="+mj-lt"/>
                <a:ea typeface="ＭＳ Ｐゴシック" charset="0"/>
                <a:cs typeface="ＭＳ Ｐゴシック" charset="0"/>
              </a:rPr>
              <a:t>VIRUTA</a:t>
            </a:r>
          </a:p>
          <a:p>
            <a:pPr algn="ctr">
              <a:lnSpc>
                <a:spcPct val="150000"/>
              </a:lnSpc>
            </a:pPr>
            <a:r>
              <a:rPr lang="es-MX" sz="800" b="1" dirty="0">
                <a:solidFill>
                  <a:schemeClr val="tx1"/>
                </a:solidFill>
                <a:latin typeface="+mj-lt"/>
                <a:ea typeface="ＭＳ Ｐゴシック" charset="0"/>
                <a:cs typeface="ＭＳ Ｐゴシック" charset="0"/>
              </a:rPr>
              <a:t>CORTEZA</a:t>
            </a:r>
          </a:p>
        </p:txBody>
      </p:sp>
      <p:sp>
        <p:nvSpPr>
          <p:cNvPr id="62" name="Line 46"/>
          <p:cNvSpPr>
            <a:spLocks noChangeShapeType="1"/>
          </p:cNvSpPr>
          <p:nvPr/>
        </p:nvSpPr>
        <p:spPr bwMode="auto">
          <a:xfrm flipV="1">
            <a:off x="4933655" y="3826927"/>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63" name="Line 46"/>
          <p:cNvSpPr>
            <a:spLocks noChangeShapeType="1"/>
          </p:cNvSpPr>
          <p:nvPr/>
        </p:nvSpPr>
        <p:spPr bwMode="auto">
          <a:xfrm flipV="1">
            <a:off x="4945429" y="4505335"/>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64" name="Line 46"/>
          <p:cNvSpPr>
            <a:spLocks noChangeShapeType="1"/>
          </p:cNvSpPr>
          <p:nvPr/>
        </p:nvSpPr>
        <p:spPr bwMode="auto">
          <a:xfrm flipV="1">
            <a:off x="3895556" y="2996951"/>
            <a:ext cx="1291176"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66" name="Line 46"/>
          <p:cNvSpPr>
            <a:spLocks noChangeShapeType="1"/>
          </p:cNvSpPr>
          <p:nvPr/>
        </p:nvSpPr>
        <p:spPr bwMode="auto">
          <a:xfrm flipV="1">
            <a:off x="3900524" y="5138465"/>
            <a:ext cx="1291176"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67" name="18 Rectángulo redondeado"/>
          <p:cNvSpPr/>
          <p:nvPr/>
        </p:nvSpPr>
        <p:spPr>
          <a:xfrm>
            <a:off x="5330378" y="4941169"/>
            <a:ext cx="909638" cy="341313"/>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s-MX" sz="800" b="1" dirty="0">
                <a:solidFill>
                  <a:schemeClr val="tx1"/>
                </a:solidFill>
                <a:latin typeface="+mj-lt"/>
                <a:ea typeface="ＭＳ Ｐゴシック" charset="0"/>
                <a:cs typeface="ＭＳ Ｐゴシック" charset="0"/>
              </a:rPr>
              <a:t>CÁSCARAS Y BAGAZO **</a:t>
            </a:r>
          </a:p>
        </p:txBody>
      </p:sp>
      <p:sp>
        <p:nvSpPr>
          <p:cNvPr id="68" name="34 CuadroTexto"/>
          <p:cNvSpPr txBox="1">
            <a:spLocks noChangeArrowheads="1"/>
          </p:cNvSpPr>
          <p:nvPr/>
        </p:nvSpPr>
        <p:spPr bwMode="auto">
          <a:xfrm>
            <a:off x="1559497" y="6525344"/>
            <a:ext cx="5045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MX" sz="800" dirty="0">
                <a:latin typeface="Calibri" charset="0"/>
              </a:rPr>
              <a:t>* Residuos agrícolas de cosecha de caña de azúcar, maíz, trigo, sorgo. Cultivos herbáceos.</a:t>
            </a:r>
          </a:p>
          <a:p>
            <a:pPr eaLnBrk="1" hangingPunct="1"/>
            <a:r>
              <a:rPr lang="es-MX" sz="800" dirty="0">
                <a:latin typeface="Calibri" charset="0"/>
              </a:rPr>
              <a:t>** Cáscaras de cítricos, coco, cascarilla de arroz y café, huesos de fruta. Bagazo de caña, de fruta, café.</a:t>
            </a:r>
          </a:p>
        </p:txBody>
      </p:sp>
    </p:spTree>
    <p:extLst>
      <p:ext uri="{BB962C8B-B14F-4D97-AF65-F5344CB8AC3E}">
        <p14:creationId xmlns:p14="http://schemas.microsoft.com/office/powerpoint/2010/main" val="19287696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5480" y="44624"/>
            <a:ext cx="528305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8340" y="1916832"/>
            <a:ext cx="3809847" cy="2837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Imagen 1"/>
          <p:cNvPicPr>
            <a:picLocks noChangeAspect="1"/>
          </p:cNvPicPr>
          <p:nvPr/>
        </p:nvPicPr>
        <p:blipFill>
          <a:blip r:embed="rId4"/>
          <a:stretch>
            <a:fillRect/>
          </a:stretch>
        </p:blipFill>
        <p:spPr>
          <a:xfrm>
            <a:off x="1541115" y="3206828"/>
            <a:ext cx="4946387" cy="3390524"/>
          </a:xfrm>
          <a:prstGeom prst="rect">
            <a:avLst/>
          </a:prstGeom>
        </p:spPr>
      </p:pic>
      <p:sp>
        <p:nvSpPr>
          <p:cNvPr id="4" name="3 Flecha derecha"/>
          <p:cNvSpPr/>
          <p:nvPr/>
        </p:nvSpPr>
        <p:spPr>
          <a:xfrm rot="2056632">
            <a:off x="6316578" y="2021406"/>
            <a:ext cx="648072"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 name="49 Flecha derecha"/>
          <p:cNvSpPr/>
          <p:nvPr/>
        </p:nvSpPr>
        <p:spPr>
          <a:xfrm rot="19996685">
            <a:off x="6100554" y="4096792"/>
            <a:ext cx="648072"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6" name="45 CuadroTexto"/>
          <p:cNvSpPr txBox="1"/>
          <p:nvPr/>
        </p:nvSpPr>
        <p:spPr>
          <a:xfrm>
            <a:off x="7320137" y="548680"/>
            <a:ext cx="3308919" cy="630942"/>
          </a:xfrm>
          <a:prstGeom prst="rect">
            <a:avLst/>
          </a:prstGeom>
          <a:noFill/>
        </p:spPr>
        <p:txBody>
          <a:bodyPr wrap="none" rtlCol="0">
            <a:spAutoFit/>
          </a:bodyPr>
          <a:lstStyle/>
          <a:p>
            <a:r>
              <a:rPr lang="es-MX" sz="3500" dirty="0">
                <a:solidFill>
                  <a:srgbClr val="0070C0"/>
                </a:solidFill>
              </a:rPr>
              <a:t>Antecedentes</a:t>
            </a:r>
          </a:p>
        </p:txBody>
      </p:sp>
    </p:spTree>
    <p:extLst>
      <p:ext uri="{BB962C8B-B14F-4D97-AF65-F5344CB8AC3E}">
        <p14:creationId xmlns:p14="http://schemas.microsoft.com/office/powerpoint/2010/main" val="3248998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62A68B-4692-4BB4-B26A-5C7F0A2631AA}"/>
              </a:ext>
            </a:extLst>
          </p:cNvPr>
          <p:cNvSpPr>
            <a:spLocks noGrp="1"/>
          </p:cNvSpPr>
          <p:nvPr>
            <p:ph type="title"/>
          </p:nvPr>
        </p:nvSpPr>
        <p:spPr/>
        <p:txBody>
          <a:bodyPr>
            <a:normAutofit fontScale="90000"/>
          </a:bodyPr>
          <a:lstStyle/>
          <a:p>
            <a:r>
              <a:rPr lang="es-MX" dirty="0" err="1"/>
              <a:t>Geoportal</a:t>
            </a:r>
            <a:r>
              <a:rPr lang="es-MX" dirty="0"/>
              <a:t> de los potenciales para la producción de biocombustibles líquidos en Estados Unidos</a:t>
            </a:r>
            <a:endParaRPr lang="en-US" dirty="0"/>
          </a:p>
        </p:txBody>
      </p:sp>
      <p:sp>
        <p:nvSpPr>
          <p:cNvPr id="3" name="Marcador de contenido 2">
            <a:extLst>
              <a:ext uri="{FF2B5EF4-FFF2-40B4-BE49-F238E27FC236}">
                <a16:creationId xmlns:a16="http://schemas.microsoft.com/office/drawing/2014/main" id="{1DB6EA18-9684-4698-BF1E-A4F21A581D70}"/>
              </a:ext>
            </a:extLst>
          </p:cNvPr>
          <p:cNvSpPr>
            <a:spLocks noGrp="1"/>
          </p:cNvSpPr>
          <p:nvPr>
            <p:ph idx="1"/>
          </p:nvPr>
        </p:nvSpPr>
        <p:spPr/>
        <p:txBody>
          <a:bodyPr/>
          <a:lstStyle/>
          <a:p>
            <a:r>
              <a:rPr lang="es-MX" dirty="0"/>
              <a:t>El </a:t>
            </a:r>
            <a:r>
              <a:rPr lang="es-MX" dirty="0" err="1"/>
              <a:t>National</a:t>
            </a:r>
            <a:r>
              <a:rPr lang="es-MX" dirty="0"/>
              <a:t> </a:t>
            </a:r>
            <a:r>
              <a:rPr lang="es-MX" dirty="0" err="1"/>
              <a:t>Renewable</a:t>
            </a:r>
            <a:r>
              <a:rPr lang="es-MX" dirty="0"/>
              <a:t> Energy </a:t>
            </a:r>
            <a:r>
              <a:rPr lang="es-MX" dirty="0" err="1"/>
              <a:t>Laboratory</a:t>
            </a:r>
            <a:r>
              <a:rPr lang="es-MX" dirty="0"/>
              <a:t> (</a:t>
            </a:r>
            <a:r>
              <a:rPr lang="es-MX" u="sng" dirty="0">
                <a:hlinkClick r:id="rId2"/>
              </a:rPr>
              <a:t>NREL</a:t>
            </a:r>
            <a:r>
              <a:rPr lang="es-MX" dirty="0"/>
              <a:t>) del Departamento de Energía de los Estados Unidos publica el </a:t>
            </a:r>
            <a:r>
              <a:rPr lang="es-MX" u="sng" dirty="0" err="1">
                <a:hlinkClick r:id="rId3"/>
              </a:rPr>
              <a:t>BioEnergy</a:t>
            </a:r>
            <a:r>
              <a:rPr lang="es-MX" u="sng" dirty="0">
                <a:hlinkClick r:id="rId3"/>
              </a:rPr>
              <a:t> Atlas</a:t>
            </a:r>
            <a:r>
              <a:rPr lang="es-MX" dirty="0"/>
              <a:t>. El portal tiene mapas interactivos para </a:t>
            </a:r>
            <a:r>
              <a:rPr lang="es-MX" dirty="0" err="1"/>
              <a:t>biocombutibles</a:t>
            </a:r>
            <a:r>
              <a:rPr lang="es-MX" dirty="0"/>
              <a:t> líquidos (</a:t>
            </a:r>
            <a:r>
              <a:rPr lang="es-MX" u="sng" dirty="0" err="1">
                <a:hlinkClick r:id="rId4"/>
              </a:rPr>
              <a:t>BioFuels</a:t>
            </a:r>
            <a:r>
              <a:rPr lang="es-MX" dirty="0"/>
              <a:t>) y para calor y electricidad (</a:t>
            </a:r>
            <a:r>
              <a:rPr lang="es-MX" u="sng" dirty="0" err="1">
                <a:hlinkClick r:id="rId5"/>
              </a:rPr>
              <a:t>BioPower</a:t>
            </a:r>
            <a:r>
              <a:rPr lang="es-MX" dirty="0"/>
              <a:t>), en los que permite consultar los potenciales especializados por unidades administrativas de ese país (Figura 3). Muestra la ubicación actual de plantas de generación eléctrica y otras capas de información auxiliar con múltiples opciones de consulta y descarga de la información.</a:t>
            </a:r>
            <a:endParaRPr lang="en-US" dirty="0"/>
          </a:p>
        </p:txBody>
      </p:sp>
      <p:sp>
        <p:nvSpPr>
          <p:cNvPr id="4" name="Marcador de fecha 3">
            <a:extLst>
              <a:ext uri="{FF2B5EF4-FFF2-40B4-BE49-F238E27FC236}">
                <a16:creationId xmlns:a16="http://schemas.microsoft.com/office/drawing/2014/main" id="{FC1BDFF1-E4E6-4433-9356-F409D8625569}"/>
              </a:ext>
            </a:extLst>
          </p:cNvPr>
          <p:cNvSpPr>
            <a:spLocks noGrp="1"/>
          </p:cNvSpPr>
          <p:nvPr>
            <p:ph type="dt" sz="half" idx="10"/>
          </p:nvPr>
        </p:nvSpPr>
        <p:spPr/>
        <p:txBody>
          <a:bodyPr/>
          <a:lstStyle/>
          <a:p>
            <a:fld id="{8C2E0B5E-4C97-45D8-9FE1-1B728A989B2E}" type="datetime1">
              <a:rPr lang="en-US" smtClean="0"/>
              <a:t>3/19/2018</a:t>
            </a:fld>
            <a:endParaRPr lang="en-US" dirty="0"/>
          </a:p>
        </p:txBody>
      </p:sp>
      <p:sp>
        <p:nvSpPr>
          <p:cNvPr id="5" name="Marcador de pie de página 4">
            <a:extLst>
              <a:ext uri="{FF2B5EF4-FFF2-40B4-BE49-F238E27FC236}">
                <a16:creationId xmlns:a16="http://schemas.microsoft.com/office/drawing/2014/main" id="{8E68CBB8-1229-4CB8-9B49-39B71281070A}"/>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6" name="Marcador de número de diapositiva 5">
            <a:extLst>
              <a:ext uri="{FF2B5EF4-FFF2-40B4-BE49-F238E27FC236}">
                <a16:creationId xmlns:a16="http://schemas.microsoft.com/office/drawing/2014/main" id="{121608AF-318A-41D1-AB32-81837FEEE477}"/>
              </a:ext>
            </a:extLst>
          </p:cNvPr>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7" name="Picture 10">
            <a:extLst>
              <a:ext uri="{FF2B5EF4-FFF2-40B4-BE49-F238E27FC236}">
                <a16:creationId xmlns:a16="http://schemas.microsoft.com/office/drawing/2014/main" id="{8E76C327-FFA8-4532-A4D1-25C96FCF5775}"/>
              </a:ext>
            </a:extLst>
          </p:cNvPr>
          <p:cNvPicPr/>
          <p:nvPr/>
        </p:nvPicPr>
        <p:blipFill>
          <a:blip r:embed="rId6"/>
          <a:stretch>
            <a:fillRect/>
          </a:stretch>
        </p:blipFill>
        <p:spPr>
          <a:xfrm>
            <a:off x="3020532" y="4408097"/>
            <a:ext cx="4769120" cy="2313111"/>
          </a:xfrm>
          <a:prstGeom prst="rect">
            <a:avLst/>
          </a:prstGeom>
        </p:spPr>
      </p:pic>
    </p:spTree>
    <p:extLst>
      <p:ext uri="{BB962C8B-B14F-4D97-AF65-F5344CB8AC3E}">
        <p14:creationId xmlns:p14="http://schemas.microsoft.com/office/powerpoint/2010/main" val="24503229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200" y="341784"/>
            <a:ext cx="8229600" cy="1143000"/>
          </a:xfrm>
        </p:spPr>
        <p:txBody>
          <a:bodyPr/>
          <a:lstStyle/>
          <a:p>
            <a:r>
              <a:rPr lang="es-MX" b="1" dirty="0">
                <a:solidFill>
                  <a:srgbClr val="A90F03"/>
                </a:solidFill>
                <a:latin typeface="Arial" panose="020B0604020202020204" pitchFamily="34" charset="0"/>
                <a:cs typeface="Arial" panose="020B0604020202020204" pitchFamily="34" charset="0"/>
              </a:rPr>
              <a:t>Metas (generales)</a:t>
            </a:r>
            <a:endParaRPr lang="es-MX" dirty="0">
              <a:solidFill>
                <a:srgbClr val="A90F03"/>
              </a:solidFill>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2207568" y="1705075"/>
            <a:ext cx="7776864" cy="4316214"/>
          </a:xfrm>
        </p:spPr>
        <p:txBody>
          <a:bodyPr>
            <a:normAutofit/>
          </a:bodyPr>
          <a:lstStyle/>
          <a:p>
            <a:pPr algn="just"/>
            <a:r>
              <a:rPr lang="es-MX" b="1" dirty="0">
                <a:latin typeface="Arial" panose="020B0604020202020204" pitchFamily="34" charset="0"/>
                <a:cs typeface="Arial" panose="020B0604020202020204" pitchFamily="34" charset="0"/>
              </a:rPr>
              <a:t>Construir</a:t>
            </a:r>
            <a:r>
              <a:rPr lang="es-MX" dirty="0">
                <a:latin typeface="Arial" panose="020B0604020202020204" pitchFamily="34" charset="0"/>
                <a:cs typeface="Arial" panose="020B0604020202020204" pitchFamily="34" charset="0"/>
              </a:rPr>
              <a:t> un sistema de información geográfica (SIG) para bioenergía.</a:t>
            </a:r>
          </a:p>
          <a:p>
            <a:pPr algn="just"/>
            <a:r>
              <a:rPr lang="es-MX" b="1" dirty="0">
                <a:latin typeface="Arial" panose="020B0604020202020204" pitchFamily="34" charset="0"/>
                <a:cs typeface="Arial" panose="020B0604020202020204" pitchFamily="34" charset="0"/>
              </a:rPr>
              <a:t>Diseñar</a:t>
            </a:r>
            <a:r>
              <a:rPr lang="es-MX" dirty="0">
                <a:latin typeface="Arial" panose="020B0604020202020204" pitchFamily="34" charset="0"/>
                <a:cs typeface="Arial" panose="020B0604020202020204" pitchFamily="34" charset="0"/>
              </a:rPr>
              <a:t> modelos espacio-temporales de evaluación de disponibilidad de bioenergía a distintas escalas  -Nacional y Regional-.</a:t>
            </a:r>
          </a:p>
          <a:p>
            <a:pPr algn="just"/>
            <a:r>
              <a:rPr lang="es-MX" b="1" dirty="0">
                <a:latin typeface="Arial" panose="020B0604020202020204" pitchFamily="34" charset="0"/>
                <a:cs typeface="Arial" panose="020B0604020202020204" pitchFamily="34" charset="0"/>
              </a:rPr>
              <a:t>Preparar y validar </a:t>
            </a:r>
            <a:r>
              <a:rPr lang="es-MX" dirty="0">
                <a:latin typeface="Arial" panose="020B0604020202020204" pitchFamily="34" charset="0"/>
                <a:cs typeface="Arial" panose="020B0604020202020204" pitchFamily="34" charset="0"/>
              </a:rPr>
              <a:t>modelos espacio-temporales de costos de aprovechamiento y transporte, para evaluar la viabilidad del suministro de bioenergía. </a:t>
            </a:r>
          </a:p>
          <a:p>
            <a:pPr algn="just"/>
            <a:r>
              <a:rPr lang="es-MX" b="1" dirty="0">
                <a:latin typeface="Arial" panose="020B0604020202020204" pitchFamily="34" charset="0"/>
                <a:cs typeface="Arial" panose="020B0604020202020204" pitchFamily="34" charset="0"/>
              </a:rPr>
              <a:t>Capacitar</a:t>
            </a:r>
            <a:r>
              <a:rPr lang="es-MX" dirty="0">
                <a:latin typeface="Arial" panose="020B0604020202020204" pitchFamily="34" charset="0"/>
                <a:cs typeface="Arial" panose="020B0604020202020204" pitchFamily="34" charset="0"/>
              </a:rPr>
              <a:t> actores (operadores, prestadores de servicios y usuarios).</a:t>
            </a:r>
            <a:endParaRPr lang="es-ES"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p:txBody>
      </p:sp>
      <p:pic>
        <p:nvPicPr>
          <p:cNvPr id="5" name="4 Imagen"/>
          <p:cNvPicPr>
            <a:picLocks noChangeAspect="1"/>
          </p:cNvPicPr>
          <p:nvPr/>
        </p:nvPicPr>
        <p:blipFill rotWithShape="1">
          <a:blip r:embed="rId2">
            <a:extLst>
              <a:ext uri="{28A0092B-C50C-407E-A947-70E740481C1C}">
                <a14:useLocalDpi xmlns:a14="http://schemas.microsoft.com/office/drawing/2010/main" val="0"/>
              </a:ext>
            </a:extLst>
          </a:blip>
          <a:srcRect l="35729" t="25789" r="35533" b="25527"/>
          <a:stretch/>
        </p:blipFill>
        <p:spPr>
          <a:xfrm>
            <a:off x="9264352" y="5589240"/>
            <a:ext cx="1210002" cy="1136420"/>
          </a:xfrm>
          <a:prstGeom prst="rect">
            <a:avLst/>
          </a:prstGeom>
        </p:spPr>
      </p:pic>
    </p:spTree>
    <p:extLst>
      <p:ext uri="{BB962C8B-B14F-4D97-AF65-F5344CB8AC3E}">
        <p14:creationId xmlns:p14="http://schemas.microsoft.com/office/powerpoint/2010/main" val="24998819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200" y="341784"/>
            <a:ext cx="8229600" cy="1143000"/>
          </a:xfrm>
        </p:spPr>
        <p:txBody>
          <a:bodyPr/>
          <a:lstStyle/>
          <a:p>
            <a:r>
              <a:rPr lang="es-MX" b="1" dirty="0">
                <a:solidFill>
                  <a:srgbClr val="A90F03"/>
                </a:solidFill>
                <a:latin typeface="Arial" panose="020B0604020202020204" pitchFamily="34" charset="0"/>
                <a:cs typeface="Arial" panose="020B0604020202020204" pitchFamily="34" charset="0"/>
              </a:rPr>
              <a:t>Metas (particulares)</a:t>
            </a:r>
            <a:endParaRPr lang="es-MX" dirty="0">
              <a:solidFill>
                <a:srgbClr val="A90F03"/>
              </a:solidFill>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2207568" y="1705075"/>
            <a:ext cx="7776864" cy="4820269"/>
          </a:xfrm>
        </p:spPr>
        <p:txBody>
          <a:bodyPr>
            <a:normAutofit fontScale="85000" lnSpcReduction="20000"/>
          </a:bodyPr>
          <a:lstStyle/>
          <a:p>
            <a:pPr marL="514350" indent="-514350">
              <a:buFont typeface="+mj-lt"/>
              <a:buAutoNum type="arabicPeriod"/>
            </a:pPr>
            <a:r>
              <a:rPr lang="es-MX" dirty="0"/>
              <a:t>Elaborar un sistema estadístico y geográfico que pueda ser actualizado y que permita la recopilación y georreferenciación de información sobre los recursos </a:t>
            </a:r>
            <a:r>
              <a:rPr lang="es-MX" dirty="0" err="1"/>
              <a:t>biomásicos</a:t>
            </a:r>
            <a:r>
              <a:rPr lang="es-MX" dirty="0"/>
              <a:t> para la generación de energía en República Dominicana.</a:t>
            </a:r>
          </a:p>
          <a:p>
            <a:pPr marL="514350" indent="-514350">
              <a:buFont typeface="+mj-lt"/>
              <a:buAutoNum type="arabicPeriod"/>
            </a:pPr>
            <a:endParaRPr lang="es-MX" dirty="0"/>
          </a:p>
          <a:p>
            <a:pPr marL="514350" indent="-514350">
              <a:buFont typeface="+mj-lt"/>
              <a:buAutoNum type="arabicPeriod"/>
            </a:pPr>
            <a:r>
              <a:rPr lang="es-MX" dirty="0"/>
              <a:t>Cuantificar el potencial energético de los recursos </a:t>
            </a:r>
            <a:r>
              <a:rPr lang="es-MX" dirty="0" err="1"/>
              <a:t>biomásicos</a:t>
            </a:r>
            <a:r>
              <a:rPr lang="es-MX" dirty="0"/>
              <a:t> en República Dominicana, considerando, en la medida de lo posible, las cadenas logísticas de producción y procesamiento de biocombustibles y su transformación para uso final como calor (en particular el caso de familias y pequeños productores) y electricidad. Dicho potencial deberá considerar la demanda ya que algunos usos podrían competir por el recurso </a:t>
            </a:r>
            <a:r>
              <a:rPr lang="es-MX" dirty="0" err="1"/>
              <a:t>biomásico</a:t>
            </a:r>
            <a:r>
              <a:rPr lang="es-MX" dirty="0"/>
              <a:t> en cuestión.</a:t>
            </a:r>
          </a:p>
          <a:p>
            <a:pPr marL="514350" indent="-514350">
              <a:buFont typeface="+mj-lt"/>
              <a:buAutoNum type="arabicPeriod"/>
            </a:pPr>
            <a:endParaRPr lang="es-MX" dirty="0"/>
          </a:p>
          <a:p>
            <a:pPr marL="514350" indent="-514350">
              <a:buFont typeface="+mj-lt"/>
              <a:buAutoNum type="arabicPeriod"/>
            </a:pPr>
            <a:r>
              <a:rPr lang="es-MX" dirty="0"/>
              <a:t>Construir diversos escenarios georreferenciados (hasta el año 2030) del potencial energético de los recursos </a:t>
            </a:r>
            <a:r>
              <a:rPr lang="es-MX" dirty="0" err="1"/>
              <a:t>biomásicos</a:t>
            </a:r>
            <a:r>
              <a:rPr lang="es-MX" dirty="0"/>
              <a:t> en República Dominicana.</a:t>
            </a:r>
          </a:p>
          <a:p>
            <a:pPr marL="514350" indent="-514350">
              <a:buFont typeface="+mj-lt"/>
              <a:buAutoNum type="arabicPeriod"/>
            </a:pPr>
            <a:endParaRPr lang="es-MX" dirty="0"/>
          </a:p>
          <a:p>
            <a:pPr marL="514350" indent="-514350">
              <a:buFont typeface="+mj-lt"/>
              <a:buAutoNum type="arabicPeriod"/>
            </a:pPr>
            <a:r>
              <a:rPr lang="es-MX" dirty="0"/>
              <a:t>Realizar la transferencia de conocimiento en República Dominicana mediante una capacitación sobre el sistema estadístico y geográfico, la metodología utilizada para cuantificar el potencial energético de los recursos </a:t>
            </a:r>
            <a:r>
              <a:rPr lang="es-MX" dirty="0" err="1"/>
              <a:t>biomásicos</a:t>
            </a:r>
            <a:r>
              <a:rPr lang="es-MX" dirty="0"/>
              <a:t> y la construcción de los escenarios.</a:t>
            </a:r>
          </a:p>
          <a:p>
            <a:pPr marL="514350" indent="-514350">
              <a:buFont typeface="+mj-lt"/>
              <a:buAutoNum type="arabicPeriod"/>
            </a:pPr>
            <a:endParaRPr lang="es-MX" dirty="0">
              <a:latin typeface="Arial" panose="020B0604020202020204" pitchFamily="34" charset="0"/>
              <a:cs typeface="Arial" panose="020B0604020202020204" pitchFamily="34" charset="0"/>
            </a:endParaRPr>
          </a:p>
        </p:txBody>
      </p:sp>
      <p:pic>
        <p:nvPicPr>
          <p:cNvPr id="5" name="4 Imagen"/>
          <p:cNvPicPr>
            <a:picLocks noChangeAspect="1"/>
          </p:cNvPicPr>
          <p:nvPr/>
        </p:nvPicPr>
        <p:blipFill rotWithShape="1">
          <a:blip r:embed="rId2">
            <a:extLst>
              <a:ext uri="{28A0092B-C50C-407E-A947-70E740481C1C}">
                <a14:useLocalDpi xmlns:a14="http://schemas.microsoft.com/office/drawing/2010/main" val="0"/>
              </a:ext>
            </a:extLst>
          </a:blip>
          <a:srcRect l="35729" t="25789" r="35533" b="25527"/>
          <a:stretch/>
        </p:blipFill>
        <p:spPr>
          <a:xfrm>
            <a:off x="9264352" y="5589240"/>
            <a:ext cx="1210002" cy="1136420"/>
          </a:xfrm>
          <a:prstGeom prst="rect">
            <a:avLst/>
          </a:prstGeom>
        </p:spPr>
      </p:pic>
    </p:spTree>
    <p:extLst>
      <p:ext uri="{BB962C8B-B14F-4D97-AF65-F5344CB8AC3E}">
        <p14:creationId xmlns:p14="http://schemas.microsoft.com/office/powerpoint/2010/main" val="9373387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47528" y="1882219"/>
            <a:ext cx="8229600" cy="1143000"/>
          </a:xfrm>
        </p:spPr>
        <p:txBody>
          <a:bodyPr/>
          <a:lstStyle/>
          <a:p>
            <a:r>
              <a:rPr lang="es-MX" b="1" dirty="0">
                <a:solidFill>
                  <a:srgbClr val="C00000"/>
                </a:solidFill>
                <a:latin typeface="Arial" panose="020B0604020202020204" pitchFamily="34" charset="0"/>
                <a:cs typeface="Arial" panose="020B0604020202020204" pitchFamily="34" charset="0"/>
              </a:rPr>
              <a:t>Contacto</a:t>
            </a:r>
          </a:p>
        </p:txBody>
      </p:sp>
      <p:sp>
        <p:nvSpPr>
          <p:cNvPr id="3" name="CuadroTexto 2"/>
          <p:cNvSpPr txBox="1"/>
          <p:nvPr/>
        </p:nvSpPr>
        <p:spPr>
          <a:xfrm>
            <a:off x="2855640" y="3933057"/>
            <a:ext cx="5790368" cy="461665"/>
          </a:xfrm>
          <a:prstGeom prst="rect">
            <a:avLst/>
          </a:prstGeom>
          <a:noFill/>
        </p:spPr>
        <p:txBody>
          <a:bodyPr wrap="none" rtlCol="0">
            <a:spAutoFit/>
          </a:bodyPr>
          <a:lstStyle/>
          <a:p>
            <a:r>
              <a:rPr lang="es-ES_tradnl" sz="2400" dirty="0">
                <a:latin typeface="Arial" panose="020B0604020202020204" pitchFamily="34" charset="0"/>
                <a:cs typeface="Arial" panose="020B0604020202020204" pitchFamily="34" charset="0"/>
              </a:rPr>
              <a:t>Adrián </a:t>
            </a:r>
            <a:r>
              <a:rPr lang="es-ES_tradnl" sz="2400" dirty="0" err="1">
                <a:latin typeface="Arial" panose="020B0604020202020204" pitchFamily="34" charset="0"/>
                <a:cs typeface="Arial" panose="020B0604020202020204" pitchFamily="34" charset="0"/>
              </a:rPr>
              <a:t>Ghilardi</a:t>
            </a:r>
            <a:r>
              <a:rPr lang="es-ES_tradnl" sz="2400" dirty="0">
                <a:latin typeface="Arial" panose="020B0604020202020204" pitchFamily="34" charset="0"/>
                <a:cs typeface="Arial" panose="020B0604020202020204" pitchFamily="34" charset="0"/>
              </a:rPr>
              <a:t> </a:t>
            </a:r>
            <a:r>
              <a:rPr lang="es-ES_tradnl" sz="2400" dirty="0">
                <a:latin typeface="Arial" panose="020B0604020202020204" pitchFamily="34" charset="0"/>
                <a:cs typeface="Arial" panose="020B0604020202020204" pitchFamily="34" charset="0"/>
                <a:hlinkClick r:id="rId2"/>
              </a:rPr>
              <a:t>aghilardi@ciga.unam.mx</a:t>
            </a:r>
            <a:endParaRPr lang="es-ES_tradnl" sz="2400" dirty="0">
              <a:latin typeface="Arial" panose="020B0604020202020204" pitchFamily="34" charset="0"/>
              <a:cs typeface="Arial" panose="020B0604020202020204" pitchFamily="34" charset="0"/>
            </a:endParaRPr>
          </a:p>
        </p:txBody>
      </p:sp>
      <p:pic>
        <p:nvPicPr>
          <p:cNvPr id="5" name="3 Imagen"/>
          <p:cNvPicPr>
            <a:picLocks noChangeAspect="1"/>
          </p:cNvPicPr>
          <p:nvPr/>
        </p:nvPicPr>
        <p:blipFill rotWithShape="1">
          <a:blip r:embed="rId3">
            <a:extLst>
              <a:ext uri="{28A0092B-C50C-407E-A947-70E740481C1C}">
                <a14:useLocalDpi xmlns:a14="http://schemas.microsoft.com/office/drawing/2010/main" val="0"/>
              </a:ext>
            </a:extLst>
          </a:blip>
          <a:srcRect l="35729" t="25789" r="35533" b="25527"/>
          <a:stretch/>
        </p:blipFill>
        <p:spPr>
          <a:xfrm>
            <a:off x="2495600" y="404664"/>
            <a:ext cx="1335516" cy="1254302"/>
          </a:xfrm>
          <a:prstGeom prst="rect">
            <a:avLst/>
          </a:prstGeom>
        </p:spPr>
      </p:pic>
    </p:spTree>
    <p:extLst>
      <p:ext uri="{BB962C8B-B14F-4D97-AF65-F5344CB8AC3E}">
        <p14:creationId xmlns:p14="http://schemas.microsoft.com/office/powerpoint/2010/main" val="945650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651DC1-292B-48AB-951D-1894AE910CA0}"/>
              </a:ext>
            </a:extLst>
          </p:cNvPr>
          <p:cNvSpPr>
            <a:spLocks noGrp="1"/>
          </p:cNvSpPr>
          <p:nvPr>
            <p:ph type="title"/>
          </p:nvPr>
        </p:nvSpPr>
        <p:spPr/>
        <p:txBody>
          <a:bodyPr>
            <a:normAutofit fontScale="90000"/>
          </a:bodyPr>
          <a:lstStyle/>
          <a:p>
            <a:r>
              <a:rPr lang="es-MX" dirty="0"/>
              <a:t>Mapa interactivo del </a:t>
            </a:r>
            <a:r>
              <a:rPr lang="es-MX" dirty="0" err="1"/>
              <a:t>Bioenergy</a:t>
            </a:r>
            <a:r>
              <a:rPr lang="es-MX" dirty="0"/>
              <a:t> </a:t>
            </a:r>
            <a:r>
              <a:rPr lang="es-MX" dirty="0" err="1"/>
              <a:t>Knowledge</a:t>
            </a:r>
            <a:r>
              <a:rPr lang="es-MX" dirty="0"/>
              <a:t> Discovery Framework (KDF) de Estados Unidos</a:t>
            </a:r>
            <a:endParaRPr lang="en-US" dirty="0"/>
          </a:p>
        </p:txBody>
      </p:sp>
      <p:sp>
        <p:nvSpPr>
          <p:cNvPr id="3" name="Marcador de contenido 2">
            <a:extLst>
              <a:ext uri="{FF2B5EF4-FFF2-40B4-BE49-F238E27FC236}">
                <a16:creationId xmlns:a16="http://schemas.microsoft.com/office/drawing/2014/main" id="{3EC35090-00D2-4EA2-81E9-EB9BC148FDE3}"/>
              </a:ext>
            </a:extLst>
          </p:cNvPr>
          <p:cNvSpPr>
            <a:spLocks noGrp="1"/>
          </p:cNvSpPr>
          <p:nvPr>
            <p:ph idx="1"/>
          </p:nvPr>
        </p:nvSpPr>
        <p:spPr/>
        <p:txBody>
          <a:bodyPr/>
          <a:lstStyle/>
          <a:p>
            <a:r>
              <a:rPr lang="es-MX" dirty="0"/>
              <a:t>El </a:t>
            </a:r>
            <a:r>
              <a:rPr lang="es-MX" dirty="0" err="1"/>
              <a:t>Bioenergy</a:t>
            </a:r>
            <a:r>
              <a:rPr lang="es-MX" dirty="0"/>
              <a:t> </a:t>
            </a:r>
            <a:r>
              <a:rPr lang="es-MX" dirty="0" err="1"/>
              <a:t>Knowledge</a:t>
            </a:r>
            <a:r>
              <a:rPr lang="es-MX" dirty="0"/>
              <a:t> Discovery Framework (KDF), también del Departamento de Energía de los Estados Unidos, es una </a:t>
            </a:r>
            <a:r>
              <a:rPr lang="es-MX" u="sng" dirty="0">
                <a:hlinkClick r:id="rId2"/>
              </a:rPr>
              <a:t>plataforma de colaboración en línea y manejo de información</a:t>
            </a:r>
            <a:r>
              <a:rPr lang="es-MX" dirty="0"/>
              <a:t> que proporciona acceso a información espacial y temporal (i.e. escenarios) sobre bioenergía en Estados Unidos. </a:t>
            </a:r>
            <a:endParaRPr lang="en-US" dirty="0"/>
          </a:p>
        </p:txBody>
      </p:sp>
      <p:sp>
        <p:nvSpPr>
          <p:cNvPr id="4" name="Marcador de fecha 3">
            <a:extLst>
              <a:ext uri="{FF2B5EF4-FFF2-40B4-BE49-F238E27FC236}">
                <a16:creationId xmlns:a16="http://schemas.microsoft.com/office/drawing/2014/main" id="{DB4098E6-1008-4BE6-94BB-5D2BFA067BD1}"/>
              </a:ext>
            </a:extLst>
          </p:cNvPr>
          <p:cNvSpPr>
            <a:spLocks noGrp="1"/>
          </p:cNvSpPr>
          <p:nvPr>
            <p:ph type="dt" sz="half" idx="10"/>
          </p:nvPr>
        </p:nvSpPr>
        <p:spPr/>
        <p:txBody>
          <a:bodyPr/>
          <a:lstStyle/>
          <a:p>
            <a:fld id="{8C2E0B5E-4C97-45D8-9FE1-1B728A989B2E}" type="datetime1">
              <a:rPr lang="en-US" smtClean="0"/>
              <a:t>3/19/2018</a:t>
            </a:fld>
            <a:endParaRPr lang="en-US" dirty="0"/>
          </a:p>
        </p:txBody>
      </p:sp>
      <p:sp>
        <p:nvSpPr>
          <p:cNvPr id="5" name="Marcador de pie de página 4">
            <a:extLst>
              <a:ext uri="{FF2B5EF4-FFF2-40B4-BE49-F238E27FC236}">
                <a16:creationId xmlns:a16="http://schemas.microsoft.com/office/drawing/2014/main" id="{DBBC75C7-88CB-48A1-A9A6-F09FD3587A69}"/>
              </a:ext>
            </a:extLst>
          </p:cNvPr>
          <p:cNvSpPr>
            <a:spLocks noGrp="1"/>
          </p:cNvSpPr>
          <p:nvPr>
            <p:ph type="ftr" sz="quarter" idx="11"/>
          </p:nvPr>
        </p:nvSpPr>
        <p:spPr/>
        <p:txBody>
          <a:bodyPr/>
          <a:lstStyle/>
          <a:p>
            <a:r>
              <a:rPr lang="es-MX"/>
              <a:t>CURSO-TALLER DE ESPECIALIZACIÓN EN TÉCNICAS DE ANÁLISIS Y MODELADO ESPACIAL PARA LA PLANEACIÓN BIOENERGÉTICA</a:t>
            </a:r>
            <a:endParaRPr lang="en-US" dirty="0"/>
          </a:p>
        </p:txBody>
      </p:sp>
      <p:sp>
        <p:nvSpPr>
          <p:cNvPr id="6" name="Marcador de número de diapositiva 5">
            <a:extLst>
              <a:ext uri="{FF2B5EF4-FFF2-40B4-BE49-F238E27FC236}">
                <a16:creationId xmlns:a16="http://schemas.microsoft.com/office/drawing/2014/main" id="{D50A5885-B658-4CCD-8324-87957ACA2DE5}"/>
              </a:ext>
            </a:extLst>
          </p:cNvPr>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7" name="Picture 11">
            <a:extLst>
              <a:ext uri="{FF2B5EF4-FFF2-40B4-BE49-F238E27FC236}">
                <a16:creationId xmlns:a16="http://schemas.microsoft.com/office/drawing/2014/main" id="{4885D583-3F3D-4E01-8AE6-03A94CBA959F}"/>
              </a:ext>
            </a:extLst>
          </p:cNvPr>
          <p:cNvPicPr/>
          <p:nvPr/>
        </p:nvPicPr>
        <p:blipFill>
          <a:blip r:embed="rId3"/>
          <a:stretch>
            <a:fillRect/>
          </a:stretch>
        </p:blipFill>
        <p:spPr>
          <a:xfrm>
            <a:off x="3039767" y="3608411"/>
            <a:ext cx="6233627" cy="3120193"/>
          </a:xfrm>
          <a:prstGeom prst="rect">
            <a:avLst/>
          </a:prstGeom>
        </p:spPr>
      </p:pic>
    </p:spTree>
    <p:extLst>
      <p:ext uri="{BB962C8B-B14F-4D97-AF65-F5344CB8AC3E}">
        <p14:creationId xmlns:p14="http://schemas.microsoft.com/office/powerpoint/2010/main" val="4134576725"/>
      </p:ext>
    </p:extLst>
  </p:cSld>
  <p:clrMapOvr>
    <a:masterClrMapping/>
  </p:clrMapOvr>
</p:sld>
</file>

<file path=ppt/theme/theme1.xml><?xml version="1.0" encoding="utf-8"?>
<a:theme xmlns:a="http://schemas.openxmlformats.org/drawingml/2006/main" name="Theme_Bioenergy">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eme_Bioenergy" id="{30813F2A-DB9D-4A43-B213-CD851CAE18FA}" vid="{42E1AF49-67B4-4092-87A8-B37D0B7AC43F}"/>
    </a:ext>
  </a:extLst>
</a:theme>
</file>

<file path=ppt/theme/theme2.xml><?xml version="1.0" encoding="utf-8"?>
<a:theme xmlns:a="http://schemas.openxmlformats.org/drawingml/2006/main" name="1_Theme_Bioenergy">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eme_Bioenergy" id="{30813F2A-DB9D-4A43-B213-CD851CAE18FA}" vid="{42E1AF49-67B4-4092-87A8-B37D0B7AC43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Theme_Bioenergy</Template>
  <TotalTime>560</TotalTime>
  <Words>3999</Words>
  <Application>Microsoft Office PowerPoint</Application>
  <PresentationFormat>Panorámica</PresentationFormat>
  <Paragraphs>541</Paragraphs>
  <Slides>82</Slides>
  <Notes>7</Notes>
  <HiddenSlides>0</HiddenSlides>
  <MMClips>2</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82</vt:i4>
      </vt:variant>
    </vt:vector>
  </HeadingPairs>
  <TitlesOfParts>
    <vt:vector size="90" baseType="lpstr">
      <vt:lpstr>ＭＳ Ｐゴシック</vt:lpstr>
      <vt:lpstr>Arial</vt:lpstr>
      <vt:lpstr>Calibri</vt:lpstr>
      <vt:lpstr>Century Gothic</vt:lpstr>
      <vt:lpstr>Wingdings 2</vt:lpstr>
      <vt:lpstr>Wingdings 3</vt:lpstr>
      <vt:lpstr>Theme_Bioenergy</vt:lpstr>
      <vt:lpstr>1_Theme_Bioenergy</vt:lpstr>
      <vt:lpstr>Presentación de un sistema estadístico y geográfico para el despliegue y consulta de información espacial sobre bioenergía para Argentina</vt:lpstr>
      <vt:lpstr>Relevancia general de la propuesta</vt:lpstr>
      <vt:lpstr>Co-financiado &amp; Multi-institucional</vt:lpstr>
      <vt:lpstr>Presentación de PowerPoint</vt:lpstr>
      <vt:lpstr>Algunos ejemplos representativos de sistemas similares</vt:lpstr>
      <vt:lpstr>Simulador para bioenergía del IRENA </vt:lpstr>
      <vt:lpstr>Aplicación SIG para evaluación de recursos de biomasa agrícola y forestal del CIEMAT</vt:lpstr>
      <vt:lpstr>Geoportal de los potenciales para la producción de biocombustibles líquidos en Estados Unidos</vt:lpstr>
      <vt:lpstr>Mapa interactivo del Bioenergy Knowledge Discovery Framework (KDF) de Estados Unidos</vt:lpstr>
      <vt:lpstr>Altas en línea de la bioenergía de Brasil, mostrando el potencial de excretas porcinas en un mapa no interactivo.</vt:lpstr>
      <vt:lpstr>Sistema para el mapeo de la bioenergía en Irlanda</vt:lpstr>
      <vt:lpstr>Mapa interactivo sobre bioenergía de la AEBIOM</vt:lpstr>
      <vt:lpstr>El mapa interactivo del proyecto BASIS Bioenergy permite evaluar el abasto futuro de chips y pellets en Europa para cualquier ubicación de interés.</vt:lpstr>
      <vt:lpstr>Last…but not least Global Forest Watch</vt:lpstr>
      <vt:lpstr>Inventario Nacional de Energía Renovables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Visor SIG: Ministerio de Energía y Minas (Argentina)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tiene “nuestra” plataforma que no tienen las otras? </vt:lpstr>
      <vt:lpstr>¿Qué NO tiene “nuestra” plataforma que SÍ tienen las otras? </vt:lpstr>
      <vt:lpstr>Presentación de PowerPoint</vt:lpstr>
      <vt:lpstr>Presentación de PowerPoint</vt:lpstr>
      <vt:lpstr>Zonas geográficas de interés</vt:lpstr>
      <vt:lpstr>Materias primas (masa o volumen)</vt:lpstr>
      <vt:lpstr>Criterios de sustentabilidad</vt:lpstr>
      <vt:lpstr>Tecnologías de transformación en calor, electricidad y/o combustibles</vt:lpstr>
      <vt:lpstr>Vías, coeficientes, tecnologías, etc: Todo es personalizable en el panel de administración</vt:lpstr>
      <vt:lpstr>Usuarios finales actuals y potenciales (en proceso)</vt:lpstr>
      <vt:lpstr>Escenarios (en proceso)</vt:lpstr>
      <vt:lpstr>Usuarios finales actuals y potenciales (en proceso)</vt:lpstr>
      <vt:lpstr>El clúster para el proceso y almacenamiento de información. ENES, UNAM</vt:lpstr>
      <vt:lpstr>Presentación de PowerPoint</vt:lpstr>
      <vt:lpstr>El caso de la leña y el carbón vegetal: Modeling Fuelwood Saving Scenarios (MoFuSS)</vt:lpstr>
      <vt:lpstr>Outline</vt:lpstr>
      <vt:lpstr>Motivating questions</vt:lpstr>
      <vt:lpstr>Basics of dynamic woodfuel mapping </vt:lpstr>
      <vt:lpstr>Basics of dynamic woodfuel mapping </vt:lpstr>
      <vt:lpstr>Harvest of wood for energy purposes co-exist with  other drivers of change, not evident “from above”</vt:lpstr>
      <vt:lpstr>Spatial and temporal scale affects fuelwood collection patterns</vt:lpstr>
      <vt:lpstr>Spatial and temporal scale affects fuelwood collection patterns</vt:lpstr>
      <vt:lpstr>Modeling Fuelwood Saving Scenarios</vt:lpstr>
      <vt:lpstr>Presentación de PowerPoint</vt:lpstr>
      <vt:lpstr>Presentación de PowerPoint</vt:lpstr>
      <vt:lpstr>What is MoFuSS useful for? </vt:lpstr>
      <vt:lpstr>One example of results (Haiti)</vt:lpstr>
      <vt:lpstr>Ongoing validation efforts</vt:lpstr>
      <vt:lpstr>Training courses</vt:lpstr>
      <vt:lpstr>Collaborative effort, a bunch of help from:</vt:lpstr>
      <vt:lpstr>Supplementary information</vt:lpstr>
      <vt:lpstr>Presentación de PowerPoint</vt:lpstr>
      <vt:lpstr>Presentación de PowerPoint</vt:lpstr>
      <vt:lpstr>Wood collectors’ paths in Central Karnataka</vt:lpstr>
      <vt:lpstr>Próximos pasos</vt:lpstr>
      <vt:lpstr>Próximos pasos</vt:lpstr>
      <vt:lpstr>Próximos pasos</vt:lpstr>
      <vt:lpstr>Accepted abstract</vt:lpstr>
      <vt:lpstr>Presentación de PowerPoint</vt:lpstr>
      <vt:lpstr>Objetivo general</vt:lpstr>
      <vt:lpstr>Relevancia</vt:lpstr>
      <vt:lpstr>Análisis y modelado espacio-temporal para la planeación (bio)energética: General</vt:lpstr>
      <vt:lpstr>Análisis y modelado espacio-temporal para la planeación (bio)energética: General</vt:lpstr>
      <vt:lpstr>Análisis y modelado espacio-temporal para la planeación (bio)energética: Particular</vt:lpstr>
      <vt:lpstr>Presentación de PowerPoint</vt:lpstr>
      <vt:lpstr>Presentación de PowerPoint</vt:lpstr>
      <vt:lpstr>Metas (generales)</vt:lpstr>
      <vt:lpstr>Metas (particulares)</vt:lpstr>
      <vt:lpstr>Contacto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ADRIAN GHILARDI</dc:creator>
  <cp:lastModifiedBy>ADRIAN GHILARDI</cp:lastModifiedBy>
  <cp:revision>45</cp:revision>
  <dcterms:created xsi:type="dcterms:W3CDTF">2018-03-06T17:27:22Z</dcterms:created>
  <dcterms:modified xsi:type="dcterms:W3CDTF">2018-03-19T16:53:41Z</dcterms:modified>
</cp:coreProperties>
</file>